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60" r:id="rId4"/>
    <p:sldId id="263" r:id="rId5"/>
    <p:sldId id="264" r:id="rId6"/>
    <p:sldId id="265" r:id="rId7"/>
    <p:sldId id="266" r:id="rId8"/>
    <p:sldId id="267" r:id="rId9"/>
    <p:sldId id="268" r:id="rId10"/>
    <p:sldId id="269" r:id="rId11"/>
    <p:sldId id="270" r:id="rId12"/>
    <p:sldId id="271" r:id="rId13"/>
    <p:sldId id="274" r:id="rId14"/>
    <p:sldId id="275" r:id="rId15"/>
    <p:sldId id="276" r:id="rId16"/>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16" autoAdjust="0"/>
  </p:normalViewPr>
  <p:slideViewPr>
    <p:cSldViewPr showGuides="1">
      <p:cViewPr varScale="1">
        <p:scale>
          <a:sx n="114" d="100"/>
          <a:sy n="114" d="100"/>
        </p:scale>
        <p:origin x="-127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E95F6-51FA-4CCA-BFF8-84ED3DF718C8}"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テキスト ボックス 5"/>
          <p:cNvSpPr txBox="1"/>
          <p:nvPr/>
        </p:nvSpPr>
        <p:spPr>
          <a:xfrm>
            <a:off x="791580" y="2492896"/>
            <a:ext cx="7560840" cy="3323987"/>
          </a:xfrm>
          <a:prstGeom prst="rect">
            <a:avLst/>
          </a:prstGeom>
          <a:noFill/>
        </p:spPr>
        <p:txBody>
          <a:bodyPr wrap="square" rtlCol="0">
            <a:spAutoFit/>
          </a:bodyPr>
          <a:lstStyle/>
          <a:p>
            <a:pPr algn="ctr"/>
            <a:r>
              <a:rPr kumimoji="1" lang="en-US" altLang="ja-JP" sz="3000" dirty="0" err="1" smtClean="0"/>
              <a:t>InstallShield</a:t>
            </a:r>
            <a:r>
              <a:rPr lang="ja-JP" altLang="en-US" sz="3000" dirty="0" smtClean="0"/>
              <a:t>でインストーラを作成する方法</a:t>
            </a:r>
            <a:endParaRPr lang="en-US" altLang="ja-JP" sz="3000" dirty="0" smtClean="0"/>
          </a:p>
          <a:p>
            <a:pPr algn="ctr"/>
            <a:r>
              <a:rPr lang="en-US" altLang="ja-JP" sz="3000" dirty="0" smtClean="0"/>
              <a:t>(</a:t>
            </a:r>
            <a:r>
              <a:rPr lang="ja-JP" altLang="en-US" sz="3000" dirty="0" smtClean="0"/>
              <a:t>初級編</a:t>
            </a:r>
            <a:r>
              <a:rPr lang="en-US" altLang="ja-JP" sz="3000" dirty="0" smtClean="0"/>
              <a:t>)</a:t>
            </a:r>
          </a:p>
          <a:p>
            <a:pPr algn="ctr"/>
            <a:endParaRPr kumimoji="1" lang="en-US" altLang="ja-JP" sz="3000" dirty="0"/>
          </a:p>
          <a:p>
            <a:pPr algn="ctr"/>
            <a:endParaRPr lang="en-US" altLang="ja-JP" sz="3000" dirty="0" smtClean="0"/>
          </a:p>
          <a:p>
            <a:pPr algn="ctr"/>
            <a:endParaRPr kumimoji="1" lang="en-US" altLang="ja-JP" sz="3000" dirty="0"/>
          </a:p>
          <a:p>
            <a:pPr algn="r"/>
            <a:r>
              <a:rPr lang="ja-JP" altLang="en-US" sz="2000" dirty="0" smtClean="0"/>
              <a:t>ソニーエンジニアリング</a:t>
            </a:r>
            <a:endParaRPr lang="en-US" altLang="ja-JP" sz="2000" dirty="0" smtClean="0"/>
          </a:p>
          <a:p>
            <a:pPr algn="r"/>
            <a:r>
              <a:rPr kumimoji="1" lang="ja-JP" altLang="en-US" sz="2000" dirty="0" smtClean="0"/>
              <a:t>設計</a:t>
            </a:r>
            <a:r>
              <a:rPr kumimoji="1" lang="en-US" altLang="ja-JP" sz="2000" dirty="0" smtClean="0"/>
              <a:t>3</a:t>
            </a:r>
            <a:r>
              <a:rPr kumimoji="1" lang="ja-JP" altLang="en-US" sz="2000" dirty="0" smtClean="0"/>
              <a:t>部</a:t>
            </a:r>
            <a:r>
              <a:rPr lang="en-US" altLang="ja-JP" sz="2000" dirty="0" smtClean="0"/>
              <a:t>1</a:t>
            </a:r>
            <a:r>
              <a:rPr lang="ja-JP" altLang="en-US" sz="2000" dirty="0" smtClean="0"/>
              <a:t>課</a:t>
            </a:r>
            <a:endParaRPr lang="en-US" altLang="ja-JP" sz="2000" dirty="0" smtClean="0"/>
          </a:p>
          <a:p>
            <a:pPr algn="r"/>
            <a:r>
              <a:rPr kumimoji="1" lang="ja-JP" altLang="en-US" sz="2000" dirty="0" smtClean="0"/>
              <a:t>齋藤佑輔</a:t>
            </a:r>
            <a:endParaRPr kumimoji="1" lang="ja-JP" alt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4498154"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8:</a:t>
            </a:r>
            <a:r>
              <a:rPr lang="ja-JP" altLang="en-US" sz="2000" dirty="0" smtClean="0"/>
              <a:t>アプリケーションショートカット</a:t>
            </a:r>
            <a:endParaRPr lang="ja-JP" altLang="en-US" sz="2000" dirty="0"/>
          </a:p>
        </p:txBody>
      </p:sp>
      <p:pic>
        <p:nvPicPr>
          <p:cNvPr id="8194" name="Picture 2" descr="C:\Users\0048005897\InstallShieldLecture\InstallShieldImage\9.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2771800" y="1988840"/>
            <a:ext cx="1224136" cy="144016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10" idx="0"/>
            <a:endCxn id="7" idx="2"/>
          </p:cNvCxnSpPr>
          <p:nvPr/>
        </p:nvCxnSpPr>
        <p:spPr>
          <a:xfrm rot="16200000" flipV="1">
            <a:off x="3167844" y="3645024"/>
            <a:ext cx="1512168" cy="108012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179512" y="4941168"/>
            <a:ext cx="8568952" cy="784830"/>
          </a:xfrm>
          <a:prstGeom prst="rect">
            <a:avLst/>
          </a:prstGeom>
          <a:noFill/>
          <a:ln>
            <a:solidFill>
              <a:srgbClr val="FF0000"/>
            </a:solidFill>
          </a:ln>
        </p:spPr>
        <p:txBody>
          <a:bodyPr wrap="square" rtlCol="0">
            <a:spAutoFit/>
          </a:bodyPr>
          <a:lstStyle/>
          <a:p>
            <a:r>
              <a:rPr lang="ja-JP" altLang="en-US" sz="1500" dirty="0" smtClean="0"/>
              <a:t>・アプリケーションのショートカットを置きたい場所や名前を編集する。</a:t>
            </a:r>
            <a:r>
              <a:rPr lang="en-US" altLang="ja-JP" sz="1500" dirty="0" smtClean="0"/>
              <a:t>PROCESS 7</a:t>
            </a:r>
            <a:r>
              <a:rPr lang="ja-JP" altLang="en-US" sz="1500" dirty="0" smtClean="0"/>
              <a:t>で指定した</a:t>
            </a:r>
            <a:r>
              <a:rPr lang="en-US" altLang="ja-JP" sz="1500" dirty="0" smtClean="0"/>
              <a:t>exe</a:t>
            </a:r>
            <a:r>
              <a:rPr lang="ja-JP" altLang="en-US" sz="1500" dirty="0" smtClean="0"/>
              <a:t>ファイルが</a:t>
            </a:r>
            <a:r>
              <a:rPr lang="ja-JP" altLang="en-US" sz="1500" dirty="0" smtClean="0">
                <a:solidFill>
                  <a:srgbClr val="FF0000"/>
                </a:solidFill>
              </a:rPr>
              <a:t>自動的に追加</a:t>
            </a:r>
            <a:r>
              <a:rPr lang="ja-JP" altLang="en-US" sz="1500" dirty="0" smtClean="0"/>
              <a:t>されるので、ファイル構成を変えたりした時は必ずアプリケーションショートカットも確認しなければならない。</a:t>
            </a:r>
            <a:endParaRPr lang="en-US" altLang="ja-JP" sz="1500" dirty="0" smtClean="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4161524"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9:</a:t>
            </a:r>
            <a:r>
              <a:rPr lang="ja-JP" altLang="en-US" sz="2000" dirty="0" smtClean="0"/>
              <a:t>アプリケーションレジストリ</a:t>
            </a:r>
            <a:endParaRPr lang="ja-JP" altLang="en-US" sz="2000" dirty="0"/>
          </a:p>
        </p:txBody>
      </p:sp>
      <p:pic>
        <p:nvPicPr>
          <p:cNvPr id="9218" name="Picture 2" descr="C:\Users\0048005897\InstallShieldLecture\InstallShieldImage\10.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9219" name="Picture 3" descr="C:\Users\0048005897\InstallShieldLecture\InstallShieldImage\10-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1043608" y="1772816"/>
            <a:ext cx="1080120" cy="151216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9" name="直線矢印コネクタ 8"/>
          <p:cNvCxnSpPr>
            <a:endCxn id="8" idx="2"/>
          </p:cNvCxnSpPr>
          <p:nvPr/>
        </p:nvCxnSpPr>
        <p:spPr>
          <a:xfrm rot="5400000" flipH="1" flipV="1">
            <a:off x="-306542" y="3699030"/>
            <a:ext cx="2304256" cy="14761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角丸四角形 10"/>
          <p:cNvSpPr/>
          <p:nvPr/>
        </p:nvSpPr>
        <p:spPr>
          <a:xfrm>
            <a:off x="2123728" y="1772816"/>
            <a:ext cx="2160240" cy="151216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5" name="テキスト ボックス 14"/>
          <p:cNvSpPr txBox="1"/>
          <p:nvPr/>
        </p:nvSpPr>
        <p:spPr>
          <a:xfrm>
            <a:off x="107504" y="5589240"/>
            <a:ext cx="8784976" cy="323165"/>
          </a:xfrm>
          <a:prstGeom prst="rect">
            <a:avLst/>
          </a:prstGeom>
          <a:noFill/>
          <a:ln>
            <a:solidFill>
              <a:srgbClr val="FF0000"/>
            </a:solidFill>
          </a:ln>
        </p:spPr>
        <p:txBody>
          <a:bodyPr wrap="square" rtlCol="0">
            <a:spAutoFit/>
          </a:bodyPr>
          <a:lstStyle/>
          <a:p>
            <a:r>
              <a:rPr lang="ja-JP" altLang="en-US" sz="1500" dirty="0" smtClean="0"/>
              <a:t>・まずここでインストールした時のディレクトリ構成を作成する。</a:t>
            </a:r>
            <a:r>
              <a:rPr lang="ja-JP" altLang="en-US" sz="1500" dirty="0"/>
              <a:t>ディレクトリ</a:t>
            </a:r>
            <a:r>
              <a:rPr kumimoji="1" lang="ja-JP" altLang="en-US" sz="1500" dirty="0" smtClean="0"/>
              <a:t>の追加は右クリックから選択できる。</a:t>
            </a:r>
            <a:endParaRPr kumimoji="1" lang="ja-JP" altLang="en-US" sz="1500" dirty="0"/>
          </a:p>
        </p:txBody>
      </p:sp>
      <p:cxnSp>
        <p:nvCxnSpPr>
          <p:cNvPr id="17" name="直線矢印コネクタ 16"/>
          <p:cNvCxnSpPr>
            <a:endCxn id="11" idx="2"/>
          </p:cNvCxnSpPr>
          <p:nvPr/>
        </p:nvCxnSpPr>
        <p:spPr>
          <a:xfrm flipV="1">
            <a:off x="1763688" y="3284984"/>
            <a:ext cx="1440160" cy="93610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1763688" y="4221088"/>
            <a:ext cx="6120680" cy="323165"/>
          </a:xfrm>
          <a:prstGeom prst="rect">
            <a:avLst/>
          </a:prstGeom>
          <a:noFill/>
          <a:ln>
            <a:solidFill>
              <a:srgbClr val="FF0000"/>
            </a:solidFill>
          </a:ln>
        </p:spPr>
        <p:txBody>
          <a:bodyPr wrap="square" rtlCol="0">
            <a:spAutoFit/>
          </a:bodyPr>
          <a:lstStyle/>
          <a:p>
            <a:r>
              <a:rPr lang="ja-JP" altLang="en-US" sz="1500" dirty="0" smtClean="0"/>
              <a:t>・ディレクトリ構成が終了したら、このウインドウにレジストリを追加していく。</a:t>
            </a:r>
            <a:endParaRPr kumimoji="1" lang="ja-JP" altLang="en-US" sz="15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4147097"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10:</a:t>
            </a:r>
            <a:r>
              <a:rPr lang="ja-JP" altLang="en-US" sz="2000" dirty="0" smtClean="0"/>
              <a:t>インストールインタビュー</a:t>
            </a:r>
            <a:endParaRPr lang="ja-JP" altLang="en-US" sz="2000" dirty="0"/>
          </a:p>
        </p:txBody>
      </p:sp>
      <p:pic>
        <p:nvPicPr>
          <p:cNvPr id="10242" name="Picture 2" descr="C:\Users\0048005897\InstallShieldLecture\InstallShieldImage\11.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2699792" y="1916832"/>
            <a:ext cx="3168352" cy="144016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2" name="直線矢印コネクタ 11"/>
          <p:cNvCxnSpPr>
            <a:stCxn id="14" idx="0"/>
            <a:endCxn id="7" idx="2"/>
          </p:cNvCxnSpPr>
          <p:nvPr/>
        </p:nvCxnSpPr>
        <p:spPr>
          <a:xfrm rot="16200000" flipV="1">
            <a:off x="3671900" y="3969060"/>
            <a:ext cx="1512168" cy="2880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107504" y="4869160"/>
            <a:ext cx="8928992" cy="1938992"/>
          </a:xfrm>
          <a:prstGeom prst="rect">
            <a:avLst/>
          </a:prstGeom>
          <a:noFill/>
          <a:ln>
            <a:solidFill>
              <a:srgbClr val="FF0000"/>
            </a:solidFill>
          </a:ln>
        </p:spPr>
        <p:txBody>
          <a:bodyPr wrap="square" rtlCol="0">
            <a:spAutoFit/>
          </a:bodyPr>
          <a:lstStyle/>
          <a:p>
            <a:r>
              <a:rPr lang="ja-JP" altLang="en-US" sz="1500" dirty="0" smtClean="0"/>
              <a:t>・</a:t>
            </a:r>
            <a:r>
              <a:rPr lang="en-US" altLang="ja-JP" sz="1500" dirty="0" smtClean="0"/>
              <a:t>[</a:t>
            </a:r>
            <a:r>
              <a:rPr lang="ja-JP" altLang="en-US" sz="1500" dirty="0" smtClean="0"/>
              <a:t>使用許諾契約</a:t>
            </a:r>
            <a:r>
              <a:rPr lang="en-US" altLang="ja-JP" sz="1500" dirty="0" smtClean="0"/>
              <a:t>]</a:t>
            </a:r>
            <a:r>
              <a:rPr lang="ja-JP" altLang="en-US" sz="1500" dirty="0" smtClean="0"/>
              <a:t>ダイアログを表示しますか？⇒</a:t>
            </a:r>
            <a:r>
              <a:rPr lang="en-US" altLang="ja-JP" sz="1500" dirty="0" smtClean="0"/>
              <a:t>EURA</a:t>
            </a:r>
            <a:r>
              <a:rPr lang="ja-JP" altLang="en-US" sz="1500" dirty="0" smtClean="0"/>
              <a:t>の表示有無を選択する</a:t>
            </a:r>
            <a:endParaRPr lang="en-US" altLang="ja-JP" sz="1500" dirty="0" smtClean="0"/>
          </a:p>
          <a:p>
            <a:r>
              <a:rPr lang="ja-JP" altLang="en-US" sz="1500" dirty="0" smtClean="0"/>
              <a:t>・</a:t>
            </a:r>
            <a:r>
              <a:rPr lang="en-US" altLang="ja-JP" sz="1500" dirty="0" smtClean="0"/>
              <a:t>[</a:t>
            </a:r>
            <a:r>
              <a:rPr lang="ja-JP" altLang="en-US" sz="1500" dirty="0" smtClean="0"/>
              <a:t>会社名</a:t>
            </a:r>
            <a:r>
              <a:rPr lang="en-US" altLang="ja-JP" sz="1500" dirty="0" smtClean="0"/>
              <a:t>]</a:t>
            </a:r>
            <a:r>
              <a:rPr lang="ja-JP" altLang="en-US" sz="1500" dirty="0" smtClean="0"/>
              <a:t>と</a:t>
            </a:r>
            <a:r>
              <a:rPr lang="en-US" altLang="ja-JP" sz="1500" dirty="0" smtClean="0"/>
              <a:t>[</a:t>
            </a:r>
            <a:r>
              <a:rPr lang="ja-JP" altLang="en-US" sz="1500" dirty="0" smtClean="0"/>
              <a:t>ユーザー名</a:t>
            </a:r>
            <a:r>
              <a:rPr lang="en-US" altLang="ja-JP" sz="1500" dirty="0" smtClean="0"/>
              <a:t>]</a:t>
            </a:r>
            <a:r>
              <a:rPr lang="ja-JP" altLang="en-US" sz="1500" dirty="0" smtClean="0"/>
              <a:t>を入力するプロンプトを表示しますか？⇒表示有無を選択する</a:t>
            </a:r>
            <a:endParaRPr lang="en-US" altLang="ja-JP" sz="1500" dirty="0" smtClean="0"/>
          </a:p>
          <a:p>
            <a:r>
              <a:rPr lang="ja-JP" altLang="en-US" sz="1500" dirty="0" smtClean="0"/>
              <a:t>・ユーザーがアプリケーションのインストール場所を変更することができるようにしますか？⇒インストール場所を固定にしたい場合は</a:t>
            </a:r>
            <a:r>
              <a:rPr lang="en-US" altLang="ja-JP" sz="1500" dirty="0" smtClean="0"/>
              <a:t>”</a:t>
            </a:r>
            <a:r>
              <a:rPr lang="ja-JP" altLang="en-US" sz="1500" dirty="0" smtClean="0"/>
              <a:t>いいえ</a:t>
            </a:r>
            <a:r>
              <a:rPr lang="en-US" altLang="ja-JP" sz="1500" dirty="0" smtClean="0"/>
              <a:t>”</a:t>
            </a:r>
            <a:r>
              <a:rPr lang="ja-JP" altLang="en-US" sz="1500" dirty="0" smtClean="0"/>
              <a:t>を選択する</a:t>
            </a:r>
            <a:endParaRPr lang="en-US" altLang="ja-JP" sz="1500" dirty="0" smtClean="0"/>
          </a:p>
          <a:p>
            <a:r>
              <a:rPr kumimoji="1" lang="ja-JP" altLang="en-US" sz="1500" dirty="0" smtClean="0"/>
              <a:t>・ユーザーがアプリケーションの一部のみを選択してインストールできるようにしますか？⇒機能を選択してインストールする場合は</a:t>
            </a:r>
            <a:r>
              <a:rPr kumimoji="1" lang="en-US" altLang="ja-JP" sz="1500" dirty="0" smtClean="0"/>
              <a:t>”</a:t>
            </a:r>
            <a:r>
              <a:rPr kumimoji="1" lang="ja-JP" altLang="en-US" sz="1500" dirty="0" smtClean="0"/>
              <a:t>はい</a:t>
            </a:r>
            <a:r>
              <a:rPr kumimoji="1" lang="en-US" altLang="ja-JP" sz="1500" dirty="0" smtClean="0"/>
              <a:t>”</a:t>
            </a:r>
            <a:r>
              <a:rPr lang="ja-JP" altLang="en-US" sz="1500" dirty="0" smtClean="0"/>
              <a:t>を選択する</a:t>
            </a:r>
            <a:endParaRPr lang="en-US" altLang="ja-JP" sz="1500" dirty="0" smtClean="0"/>
          </a:p>
          <a:p>
            <a:r>
              <a:rPr kumimoji="1" lang="ja-JP" altLang="en-US" sz="1500" dirty="0" smtClean="0"/>
              <a:t>・インストールの完了時にアプリケーションを起動するオプションをユーザーに提供しますか？⇒</a:t>
            </a:r>
            <a:r>
              <a:rPr lang="ja-JP" altLang="en-US" sz="1500" dirty="0" smtClean="0"/>
              <a:t>インストール完了時に起動させたい</a:t>
            </a:r>
            <a:r>
              <a:rPr lang="en-US" altLang="ja-JP" sz="1500" dirty="0" smtClean="0"/>
              <a:t>exe</a:t>
            </a:r>
            <a:r>
              <a:rPr lang="ja-JP" altLang="en-US" sz="1500" dirty="0" smtClean="0"/>
              <a:t>ファイルも指定する</a:t>
            </a:r>
            <a:endParaRPr kumimoji="1" lang="en-US" altLang="ja-JP" sz="15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4442050"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11:</a:t>
            </a:r>
            <a:r>
              <a:rPr lang="ja-JP" altLang="en-US" sz="2000" dirty="0" smtClean="0"/>
              <a:t>インストールのローカライズ</a:t>
            </a:r>
            <a:endParaRPr lang="ja-JP" altLang="en-US" sz="2000" dirty="0"/>
          </a:p>
        </p:txBody>
      </p:sp>
      <p:pic>
        <p:nvPicPr>
          <p:cNvPr id="11266" name="Picture 2" descr="C:\Users\0048005897\InstallShieldLecture\InstallShieldImage\12.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11267" name="Picture 3" descr="C:\Users\0048005897\InstallShieldLecture\InstallShieldImage\12-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1043608" y="1916832"/>
            <a:ext cx="1080120" cy="12241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9" name="直線矢印コネクタ 8"/>
          <p:cNvCxnSpPr>
            <a:stCxn id="21" idx="0"/>
            <a:endCxn id="8" idx="2"/>
          </p:cNvCxnSpPr>
          <p:nvPr/>
        </p:nvCxnSpPr>
        <p:spPr>
          <a:xfrm rot="5400000" flipH="1" flipV="1">
            <a:off x="647564" y="4077072"/>
            <a:ext cx="1872208"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角丸四角形 9"/>
          <p:cNvSpPr/>
          <p:nvPr/>
        </p:nvSpPr>
        <p:spPr>
          <a:xfrm>
            <a:off x="5652120" y="1916832"/>
            <a:ext cx="1152128" cy="12241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1" name="直線矢印コネクタ 10"/>
          <p:cNvCxnSpPr>
            <a:stCxn id="20" idx="0"/>
            <a:endCxn id="10" idx="2"/>
          </p:cNvCxnSpPr>
          <p:nvPr/>
        </p:nvCxnSpPr>
        <p:spPr>
          <a:xfrm rot="5400000" flipH="1" flipV="1">
            <a:off x="5094058" y="3086962"/>
            <a:ext cx="1080120" cy="11881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1763688" y="4221088"/>
            <a:ext cx="6552728" cy="553998"/>
          </a:xfrm>
          <a:prstGeom prst="rect">
            <a:avLst/>
          </a:prstGeom>
          <a:noFill/>
          <a:ln>
            <a:solidFill>
              <a:srgbClr val="FF0000"/>
            </a:solidFill>
          </a:ln>
        </p:spPr>
        <p:txBody>
          <a:bodyPr wrap="square" rtlCol="0">
            <a:spAutoFit/>
          </a:bodyPr>
          <a:lstStyle/>
          <a:p>
            <a:r>
              <a:rPr lang="ja-JP" altLang="en-US" sz="1500" dirty="0" smtClean="0"/>
              <a:t>・</a:t>
            </a:r>
            <a:r>
              <a:rPr lang="ja-JP" altLang="en-US" sz="1500" dirty="0" smtClean="0">
                <a:solidFill>
                  <a:srgbClr val="FF0000"/>
                </a:solidFill>
              </a:rPr>
              <a:t>日本語以外の言語を設定するには</a:t>
            </a:r>
            <a:r>
              <a:rPr lang="en-US" altLang="ja-JP" sz="1500" dirty="0" smtClean="0">
                <a:solidFill>
                  <a:srgbClr val="FF0000"/>
                </a:solidFill>
              </a:rPr>
              <a:t>”</a:t>
            </a:r>
            <a:r>
              <a:rPr lang="ja-JP" altLang="en-US" sz="1500" dirty="0" smtClean="0">
                <a:solidFill>
                  <a:srgbClr val="FF0000"/>
                </a:solidFill>
              </a:rPr>
              <a:t>プロジェクトアシスタント</a:t>
            </a:r>
            <a:r>
              <a:rPr lang="en-US" altLang="ja-JP" sz="1500" dirty="0" smtClean="0">
                <a:solidFill>
                  <a:srgbClr val="FF0000"/>
                </a:solidFill>
              </a:rPr>
              <a:t>”</a:t>
            </a:r>
            <a:r>
              <a:rPr lang="ja-JP" altLang="en-US" sz="1500" dirty="0" smtClean="0">
                <a:solidFill>
                  <a:srgbClr val="FF0000"/>
                </a:solidFill>
              </a:rPr>
              <a:t>ではできない</a:t>
            </a:r>
            <a:r>
              <a:rPr lang="ja-JP" altLang="en-US" sz="1500" dirty="0" smtClean="0"/>
              <a:t>ので</a:t>
            </a:r>
            <a:endParaRPr lang="en-US" altLang="ja-JP" sz="1500" dirty="0" smtClean="0"/>
          </a:p>
          <a:p>
            <a:r>
              <a:rPr lang="en-US" altLang="ja-JP" sz="1500" dirty="0" smtClean="0"/>
              <a:t>”</a:t>
            </a:r>
            <a:r>
              <a:rPr lang="ja-JP" altLang="en-US" sz="1500" dirty="0" smtClean="0"/>
              <a:t>インストールデザイナ</a:t>
            </a:r>
            <a:r>
              <a:rPr lang="en-US" altLang="ja-JP" sz="1500" dirty="0" smtClean="0"/>
              <a:t>”</a:t>
            </a:r>
            <a:r>
              <a:rPr lang="ja-JP" altLang="en-US" sz="1500" dirty="0" smtClean="0"/>
              <a:t>で行なう</a:t>
            </a:r>
            <a:endParaRPr kumimoji="1" lang="ja-JP" altLang="en-US" sz="1500" dirty="0"/>
          </a:p>
        </p:txBody>
      </p:sp>
      <p:sp>
        <p:nvSpPr>
          <p:cNvPr id="21" name="テキスト ボックス 20"/>
          <p:cNvSpPr txBox="1"/>
          <p:nvPr/>
        </p:nvSpPr>
        <p:spPr>
          <a:xfrm>
            <a:off x="395536" y="5013176"/>
            <a:ext cx="2376264" cy="323165"/>
          </a:xfrm>
          <a:prstGeom prst="rect">
            <a:avLst/>
          </a:prstGeom>
          <a:noFill/>
          <a:ln>
            <a:solidFill>
              <a:srgbClr val="FF0000"/>
            </a:solidFill>
          </a:ln>
        </p:spPr>
        <p:txBody>
          <a:bodyPr wrap="square" rtlCol="0">
            <a:spAutoFit/>
          </a:bodyPr>
          <a:lstStyle/>
          <a:p>
            <a:r>
              <a:rPr lang="ja-JP" altLang="en-US" sz="1500" dirty="0" smtClean="0"/>
              <a:t>・使用する言語を設定する。</a:t>
            </a:r>
            <a:endParaRPr lang="en-US" altLang="ja-JP" sz="15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755965"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12:</a:t>
            </a:r>
            <a:r>
              <a:rPr lang="ja-JP" altLang="en-US" sz="2000" dirty="0" smtClean="0"/>
              <a:t>インストールのビルド</a:t>
            </a:r>
            <a:endParaRPr lang="ja-JP" altLang="en-US" sz="2000" dirty="0"/>
          </a:p>
        </p:txBody>
      </p:sp>
      <p:pic>
        <p:nvPicPr>
          <p:cNvPr id="12290" name="Picture 2" descr="C:\Users\0048005897\InstallShieldLecture\InstallShieldImage\13.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12291" name="Picture 3" descr="C:\Users\0048005897\InstallShieldLecture\InstallShieldImage\13-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971600" y="1628800"/>
            <a:ext cx="2088232"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9" name="直線矢印コネクタ 8"/>
          <p:cNvCxnSpPr>
            <a:stCxn id="10" idx="0"/>
            <a:endCxn id="8" idx="3"/>
          </p:cNvCxnSpPr>
          <p:nvPr/>
        </p:nvCxnSpPr>
        <p:spPr>
          <a:xfrm rot="16200000" flipV="1">
            <a:off x="2915816" y="1916832"/>
            <a:ext cx="2592288" cy="23042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3851920" y="4365104"/>
            <a:ext cx="3024335" cy="323165"/>
          </a:xfrm>
          <a:prstGeom prst="rect">
            <a:avLst/>
          </a:prstGeom>
          <a:noFill/>
          <a:ln>
            <a:solidFill>
              <a:srgbClr val="FF0000"/>
            </a:solidFill>
          </a:ln>
        </p:spPr>
        <p:txBody>
          <a:bodyPr wrap="square" rtlCol="0">
            <a:spAutoFit/>
          </a:bodyPr>
          <a:lstStyle/>
          <a:p>
            <a:r>
              <a:rPr lang="ja-JP" altLang="en-US" sz="1500" dirty="0" smtClean="0"/>
              <a:t>・単一実行可能ファイルを選択する</a:t>
            </a:r>
            <a:endParaRPr lang="en-US" altLang="ja-JP" sz="1500" dirty="0" smtClean="0"/>
          </a:p>
        </p:txBody>
      </p:sp>
      <p:sp>
        <p:nvSpPr>
          <p:cNvPr id="12" name="角丸四角形 11"/>
          <p:cNvSpPr/>
          <p:nvPr/>
        </p:nvSpPr>
        <p:spPr>
          <a:xfrm>
            <a:off x="971600" y="2708920"/>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3" name="直線矢印コネクタ 12"/>
          <p:cNvCxnSpPr>
            <a:stCxn id="17" idx="0"/>
            <a:endCxn id="12" idx="2"/>
          </p:cNvCxnSpPr>
          <p:nvPr/>
        </p:nvCxnSpPr>
        <p:spPr>
          <a:xfrm rot="16200000" flipV="1">
            <a:off x="913994" y="3378594"/>
            <a:ext cx="2088232" cy="11809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251520" y="5013176"/>
            <a:ext cx="4594111" cy="553998"/>
          </a:xfrm>
          <a:prstGeom prst="rect">
            <a:avLst/>
          </a:prstGeom>
          <a:noFill/>
          <a:ln>
            <a:solidFill>
              <a:srgbClr val="FF0000"/>
            </a:solidFill>
          </a:ln>
        </p:spPr>
        <p:txBody>
          <a:bodyPr wrap="square" rtlCol="0">
            <a:spAutoFit/>
          </a:bodyPr>
          <a:lstStyle/>
          <a:p>
            <a:r>
              <a:rPr lang="ja-JP" altLang="en-US" sz="1500" dirty="0" smtClean="0"/>
              <a:t>・ここまでの編集が終了したら一旦ビルドしてみる。</a:t>
            </a:r>
            <a:endParaRPr lang="en-US" altLang="ja-JP" sz="1500" dirty="0" smtClean="0"/>
          </a:p>
          <a:p>
            <a:r>
              <a:rPr lang="ja-JP" altLang="en-US" sz="1500" dirty="0"/>
              <a:t>失敗する</a:t>
            </a:r>
            <a:r>
              <a:rPr lang="ja-JP" altLang="en-US" sz="1500" dirty="0" smtClean="0"/>
              <a:t>が、編集中の状態が保存される。</a:t>
            </a:r>
            <a:endParaRPr lang="en-US" altLang="ja-JP" sz="15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819811"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13:</a:t>
            </a:r>
            <a:r>
              <a:rPr lang="ja-JP" altLang="en-US" sz="2000" dirty="0" smtClean="0"/>
              <a:t>一般情報</a:t>
            </a:r>
            <a:r>
              <a:rPr lang="en-US" altLang="ja-JP" sz="2000" dirty="0" smtClean="0"/>
              <a:t>(1)</a:t>
            </a:r>
            <a:endParaRPr lang="ja-JP" altLang="en-US" sz="2000" dirty="0"/>
          </a:p>
        </p:txBody>
      </p:sp>
      <p:pic>
        <p:nvPicPr>
          <p:cNvPr id="13314" name="Picture 2" descr="C:\Users\0048005897\InstallShieldLecture\InstallShieldImage\14.PNG"/>
          <p:cNvPicPr>
            <a:picLocks noChangeAspect="1" noChangeArrowheads="1"/>
          </p:cNvPicPr>
          <p:nvPr/>
        </p:nvPicPr>
        <p:blipFill>
          <a:blip r:embed="rId2" cstate="print"/>
          <a:srcRect/>
          <a:stretch>
            <a:fillRect/>
          </a:stretch>
        </p:blipFill>
        <p:spPr bwMode="auto">
          <a:xfrm>
            <a:off x="107504" y="1124743"/>
            <a:ext cx="7315200" cy="4423410"/>
          </a:xfrm>
          <a:prstGeom prst="rect">
            <a:avLst/>
          </a:prstGeom>
          <a:noFill/>
        </p:spPr>
      </p:pic>
      <p:sp>
        <p:nvSpPr>
          <p:cNvPr id="8" name="角丸四角形 7"/>
          <p:cNvSpPr/>
          <p:nvPr/>
        </p:nvSpPr>
        <p:spPr>
          <a:xfrm>
            <a:off x="1619672" y="2132856"/>
            <a:ext cx="2808312" cy="648072"/>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1" name="角丸四角形 10"/>
          <p:cNvSpPr/>
          <p:nvPr/>
        </p:nvSpPr>
        <p:spPr>
          <a:xfrm>
            <a:off x="1619672" y="2852936"/>
            <a:ext cx="3744416" cy="144016"/>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 name="角丸四角形 11"/>
          <p:cNvSpPr/>
          <p:nvPr/>
        </p:nvSpPr>
        <p:spPr>
          <a:xfrm>
            <a:off x="1619672" y="3789040"/>
            <a:ext cx="2160240" cy="72008"/>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角丸四角形 12"/>
          <p:cNvSpPr/>
          <p:nvPr/>
        </p:nvSpPr>
        <p:spPr>
          <a:xfrm>
            <a:off x="1619672" y="3861048"/>
            <a:ext cx="2160240" cy="144016"/>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角丸四角形 13"/>
          <p:cNvSpPr/>
          <p:nvPr/>
        </p:nvSpPr>
        <p:spPr>
          <a:xfrm>
            <a:off x="1619672" y="4077072"/>
            <a:ext cx="2808312" cy="144016"/>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5" name="角丸四角形 14"/>
          <p:cNvSpPr/>
          <p:nvPr/>
        </p:nvSpPr>
        <p:spPr>
          <a:xfrm>
            <a:off x="1619672" y="4293096"/>
            <a:ext cx="2808312" cy="72008"/>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7" name="直線矢印コネクタ 16"/>
          <p:cNvCxnSpPr>
            <a:stCxn id="41" idx="1"/>
            <a:endCxn id="15" idx="3"/>
          </p:cNvCxnSpPr>
          <p:nvPr/>
        </p:nvCxnSpPr>
        <p:spPr>
          <a:xfrm rot="10800000">
            <a:off x="4427984" y="4329100"/>
            <a:ext cx="720080" cy="18399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a:stCxn id="40" idx="1"/>
            <a:endCxn id="14" idx="3"/>
          </p:cNvCxnSpPr>
          <p:nvPr/>
        </p:nvCxnSpPr>
        <p:spPr>
          <a:xfrm rot="10800000">
            <a:off x="4427984" y="4149081"/>
            <a:ext cx="648072" cy="121310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a:stCxn id="38" idx="1"/>
            <a:endCxn id="12" idx="3"/>
          </p:cNvCxnSpPr>
          <p:nvPr/>
        </p:nvCxnSpPr>
        <p:spPr>
          <a:xfrm rot="10800000" flipV="1">
            <a:off x="3779912" y="3429000"/>
            <a:ext cx="1296144" cy="39604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矢印コネクタ 19"/>
          <p:cNvCxnSpPr>
            <a:stCxn id="39" idx="1"/>
            <a:endCxn id="13" idx="3"/>
          </p:cNvCxnSpPr>
          <p:nvPr/>
        </p:nvCxnSpPr>
        <p:spPr>
          <a:xfrm rot="10800000">
            <a:off x="3779912" y="3933057"/>
            <a:ext cx="1296144" cy="24839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a:stCxn id="37" idx="1"/>
            <a:endCxn id="11" idx="3"/>
          </p:cNvCxnSpPr>
          <p:nvPr/>
        </p:nvCxnSpPr>
        <p:spPr>
          <a:xfrm rot="10800000" flipV="1">
            <a:off x="5364088" y="2870502"/>
            <a:ext cx="504056" cy="5444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a:stCxn id="36" idx="1"/>
            <a:endCxn id="8" idx="3"/>
          </p:cNvCxnSpPr>
          <p:nvPr/>
        </p:nvCxnSpPr>
        <p:spPr>
          <a:xfrm rot="10800000" flipV="1">
            <a:off x="4427984" y="1762800"/>
            <a:ext cx="539552" cy="69409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テキスト ボックス 35"/>
          <p:cNvSpPr txBox="1"/>
          <p:nvPr/>
        </p:nvSpPr>
        <p:spPr>
          <a:xfrm>
            <a:off x="4967536" y="908720"/>
            <a:ext cx="4176464" cy="1708160"/>
          </a:xfrm>
          <a:prstGeom prst="rect">
            <a:avLst/>
          </a:prstGeom>
          <a:solidFill>
            <a:schemeClr val="bg1"/>
          </a:solidFill>
          <a:ln>
            <a:solidFill>
              <a:srgbClr val="FF0000"/>
            </a:solidFill>
          </a:ln>
        </p:spPr>
        <p:txBody>
          <a:bodyPr wrap="square" rtlCol="0">
            <a:spAutoFit/>
          </a:bodyPr>
          <a:lstStyle/>
          <a:p>
            <a:r>
              <a:rPr lang="ja-JP" altLang="en-US" sz="1500" dirty="0" smtClean="0"/>
              <a:t>・デフォルトのセットアップ言語を日本語以外にする場合はここで設定する</a:t>
            </a:r>
            <a:endParaRPr lang="en-US" altLang="ja-JP" sz="1500" dirty="0" smtClean="0"/>
          </a:p>
          <a:p>
            <a:r>
              <a:rPr lang="ja-JP" altLang="en-US" sz="1500" dirty="0" smtClean="0"/>
              <a:t>・製品名はこのインストーラの名前を設定する</a:t>
            </a:r>
            <a:endParaRPr lang="en-US" altLang="ja-JP" sz="1500" dirty="0" smtClean="0"/>
          </a:p>
          <a:p>
            <a:r>
              <a:rPr lang="ja-JP" altLang="en-US" sz="1500" dirty="0" smtClean="0"/>
              <a:t>・製品バージョンはこのアプリケーションパッケージのバージョンを指定する</a:t>
            </a:r>
            <a:endParaRPr lang="en-US" altLang="ja-JP" sz="1500" dirty="0" smtClean="0"/>
          </a:p>
          <a:p>
            <a:r>
              <a:rPr lang="ja-JP" altLang="en-US" sz="1500" dirty="0" smtClean="0"/>
              <a:t>・製品コードとアップグレードコードは自動で生成される。</a:t>
            </a:r>
            <a:r>
              <a:rPr lang="en-US" altLang="ja-JP" sz="1500" dirty="0" smtClean="0">
                <a:solidFill>
                  <a:srgbClr val="FF0000"/>
                </a:solidFill>
              </a:rPr>
              <a:t> (※</a:t>
            </a:r>
            <a:r>
              <a:rPr lang="ja-JP" altLang="en-US" sz="1500" dirty="0" smtClean="0">
                <a:solidFill>
                  <a:srgbClr val="FF0000"/>
                </a:solidFill>
              </a:rPr>
              <a:t>別途</a:t>
            </a:r>
            <a:r>
              <a:rPr lang="en-US" altLang="ja-JP" sz="1500" dirty="0" smtClean="0">
                <a:solidFill>
                  <a:srgbClr val="FF0000"/>
                </a:solidFill>
              </a:rPr>
              <a:t>Excel</a:t>
            </a:r>
            <a:r>
              <a:rPr lang="ja-JP" altLang="en-US" sz="1500" dirty="0" smtClean="0">
                <a:solidFill>
                  <a:srgbClr val="FF0000"/>
                </a:solidFill>
              </a:rPr>
              <a:t>等で管理するのが良い</a:t>
            </a:r>
            <a:r>
              <a:rPr lang="en-US" altLang="ja-JP" sz="1500" dirty="0" smtClean="0">
                <a:solidFill>
                  <a:srgbClr val="FF0000"/>
                </a:solidFill>
              </a:rPr>
              <a:t>)</a:t>
            </a:r>
            <a:endParaRPr lang="en-US" altLang="ja-JP" sz="1500" dirty="0" smtClean="0"/>
          </a:p>
        </p:txBody>
      </p:sp>
      <p:sp>
        <p:nvSpPr>
          <p:cNvPr id="37" name="テキスト ボックス 36"/>
          <p:cNvSpPr txBox="1"/>
          <p:nvPr/>
        </p:nvSpPr>
        <p:spPr>
          <a:xfrm>
            <a:off x="5868144" y="2708920"/>
            <a:ext cx="3168352" cy="323165"/>
          </a:xfrm>
          <a:prstGeom prst="rect">
            <a:avLst/>
          </a:prstGeom>
          <a:solidFill>
            <a:schemeClr val="bg1"/>
          </a:solidFill>
          <a:ln>
            <a:solidFill>
              <a:srgbClr val="FF0000"/>
            </a:solidFill>
          </a:ln>
        </p:spPr>
        <p:txBody>
          <a:bodyPr wrap="square" rtlCol="0">
            <a:spAutoFit/>
          </a:bodyPr>
          <a:lstStyle/>
          <a:p>
            <a:r>
              <a:rPr lang="ja-JP" altLang="en-US" sz="1500" dirty="0" smtClean="0"/>
              <a:t>・インストールディレクトリを設定する</a:t>
            </a:r>
            <a:endParaRPr lang="en-US" altLang="ja-JP" sz="1500" dirty="0" smtClean="0"/>
          </a:p>
        </p:txBody>
      </p:sp>
      <p:sp>
        <p:nvSpPr>
          <p:cNvPr id="38" name="テキスト ボックス 37"/>
          <p:cNvSpPr txBox="1"/>
          <p:nvPr/>
        </p:nvSpPr>
        <p:spPr>
          <a:xfrm>
            <a:off x="5076056" y="3152001"/>
            <a:ext cx="3960440" cy="553998"/>
          </a:xfrm>
          <a:prstGeom prst="rect">
            <a:avLst/>
          </a:prstGeom>
          <a:solidFill>
            <a:schemeClr val="bg1"/>
          </a:solidFill>
          <a:ln>
            <a:solidFill>
              <a:srgbClr val="FF0000"/>
            </a:solidFill>
          </a:ln>
        </p:spPr>
        <p:txBody>
          <a:bodyPr wrap="square" rtlCol="0">
            <a:spAutoFit/>
          </a:bodyPr>
          <a:lstStyle/>
          <a:p>
            <a:r>
              <a:rPr lang="ja-JP" altLang="en-US" sz="1500" dirty="0" smtClean="0"/>
              <a:t>・インストーラや</a:t>
            </a:r>
            <a:r>
              <a:rPr lang="en-US" altLang="ja-JP" sz="1500" dirty="0" smtClean="0"/>
              <a:t>”</a:t>
            </a:r>
            <a:r>
              <a:rPr lang="ja-JP" altLang="en-US" sz="1500" dirty="0" smtClean="0"/>
              <a:t>プログラムの追加と削除</a:t>
            </a:r>
            <a:r>
              <a:rPr lang="en-US" altLang="ja-JP" sz="1500" dirty="0" smtClean="0"/>
              <a:t>”</a:t>
            </a:r>
            <a:r>
              <a:rPr lang="ja-JP" altLang="en-US" sz="1500" dirty="0" smtClean="0"/>
              <a:t>で表示される名前を設定する</a:t>
            </a:r>
            <a:endParaRPr lang="en-US" altLang="ja-JP" sz="1500" dirty="0" smtClean="0"/>
          </a:p>
        </p:txBody>
      </p:sp>
      <p:sp>
        <p:nvSpPr>
          <p:cNvPr id="39" name="テキスト ボックス 38"/>
          <p:cNvSpPr txBox="1"/>
          <p:nvPr/>
        </p:nvSpPr>
        <p:spPr>
          <a:xfrm>
            <a:off x="5076056" y="3789040"/>
            <a:ext cx="3960440" cy="784830"/>
          </a:xfrm>
          <a:prstGeom prst="rect">
            <a:avLst/>
          </a:prstGeom>
          <a:solidFill>
            <a:schemeClr val="bg1"/>
          </a:solidFill>
          <a:ln>
            <a:solidFill>
              <a:srgbClr val="FF0000"/>
            </a:solidFill>
          </a:ln>
        </p:spPr>
        <p:txBody>
          <a:bodyPr wrap="square" rtlCol="0">
            <a:spAutoFit/>
          </a:bodyPr>
          <a:lstStyle/>
          <a:p>
            <a:r>
              <a:rPr lang="ja-JP" altLang="en-US" sz="1500" dirty="0" smtClean="0"/>
              <a:t>・インストーラもしくはアプリケーションの作成者を設定する。インストーラや</a:t>
            </a:r>
            <a:r>
              <a:rPr lang="en-US" altLang="ja-JP" sz="1500" dirty="0" smtClean="0"/>
              <a:t>”</a:t>
            </a:r>
            <a:r>
              <a:rPr lang="ja-JP" altLang="en-US" sz="1500" dirty="0" smtClean="0"/>
              <a:t>プログラムの追加と削除</a:t>
            </a:r>
            <a:r>
              <a:rPr lang="en-US" altLang="ja-JP" sz="1500" dirty="0" smtClean="0"/>
              <a:t>”</a:t>
            </a:r>
            <a:r>
              <a:rPr lang="ja-JP" altLang="en-US" sz="1500" dirty="0" smtClean="0"/>
              <a:t>で表示される。</a:t>
            </a:r>
            <a:endParaRPr lang="en-US" altLang="ja-JP" sz="1500" dirty="0" smtClean="0"/>
          </a:p>
        </p:txBody>
      </p:sp>
      <p:sp>
        <p:nvSpPr>
          <p:cNvPr id="40" name="テキスト ボックス 39"/>
          <p:cNvSpPr txBox="1"/>
          <p:nvPr/>
        </p:nvSpPr>
        <p:spPr>
          <a:xfrm>
            <a:off x="5076056" y="5085184"/>
            <a:ext cx="3312368" cy="553998"/>
          </a:xfrm>
          <a:prstGeom prst="rect">
            <a:avLst/>
          </a:prstGeom>
          <a:solidFill>
            <a:schemeClr val="bg1"/>
          </a:solidFill>
          <a:ln>
            <a:solidFill>
              <a:srgbClr val="FF0000"/>
            </a:solidFill>
          </a:ln>
        </p:spPr>
        <p:txBody>
          <a:bodyPr wrap="square" rtlCol="0">
            <a:spAutoFit/>
          </a:bodyPr>
          <a:lstStyle/>
          <a:p>
            <a:r>
              <a:rPr lang="ja-JP" altLang="en-US" sz="1500" dirty="0" smtClean="0"/>
              <a:t>・パッケージコードは自動で生成される。</a:t>
            </a:r>
            <a:endParaRPr lang="en-US" altLang="ja-JP" sz="1500" dirty="0" smtClean="0"/>
          </a:p>
          <a:p>
            <a:r>
              <a:rPr lang="en-US" altLang="ja-JP" sz="1500" dirty="0" smtClean="0">
                <a:solidFill>
                  <a:srgbClr val="FF0000"/>
                </a:solidFill>
              </a:rPr>
              <a:t>(※</a:t>
            </a:r>
            <a:r>
              <a:rPr lang="ja-JP" altLang="en-US" sz="1500" dirty="0" smtClean="0">
                <a:solidFill>
                  <a:srgbClr val="FF0000"/>
                </a:solidFill>
              </a:rPr>
              <a:t>別途</a:t>
            </a:r>
            <a:r>
              <a:rPr lang="en-US" altLang="ja-JP" sz="1500" dirty="0" smtClean="0">
                <a:solidFill>
                  <a:srgbClr val="FF0000"/>
                </a:solidFill>
              </a:rPr>
              <a:t>Excel</a:t>
            </a:r>
            <a:r>
              <a:rPr lang="ja-JP" altLang="en-US" sz="1500" dirty="0" smtClean="0">
                <a:solidFill>
                  <a:srgbClr val="FF0000"/>
                </a:solidFill>
              </a:rPr>
              <a:t>等で管理するのが良い</a:t>
            </a:r>
            <a:r>
              <a:rPr lang="en-US" altLang="ja-JP" sz="1500" dirty="0" smtClean="0">
                <a:solidFill>
                  <a:srgbClr val="FF0000"/>
                </a:solidFill>
              </a:rPr>
              <a:t>)</a:t>
            </a:r>
          </a:p>
        </p:txBody>
      </p:sp>
      <p:sp>
        <p:nvSpPr>
          <p:cNvPr id="41" name="テキスト ボックス 40"/>
          <p:cNvSpPr txBox="1"/>
          <p:nvPr/>
        </p:nvSpPr>
        <p:spPr>
          <a:xfrm>
            <a:off x="5148064" y="5661248"/>
            <a:ext cx="3024335" cy="1015663"/>
          </a:xfrm>
          <a:prstGeom prst="rect">
            <a:avLst/>
          </a:prstGeom>
          <a:noFill/>
          <a:ln>
            <a:solidFill>
              <a:srgbClr val="FF0000"/>
            </a:solidFill>
          </a:ln>
        </p:spPr>
        <p:txBody>
          <a:bodyPr wrap="square" rtlCol="0">
            <a:spAutoFit/>
          </a:bodyPr>
          <a:lstStyle/>
          <a:p>
            <a:r>
              <a:rPr lang="ja-JP" altLang="en-US" sz="1500" dirty="0" smtClean="0"/>
              <a:t>・このインストーラが何なのかを説明するコメントを設定する。</a:t>
            </a:r>
            <a:endParaRPr lang="en-US" altLang="ja-JP" sz="1500" dirty="0" smtClean="0"/>
          </a:p>
          <a:p>
            <a:r>
              <a:rPr lang="ja-JP" altLang="en-US" sz="1500" dirty="0" smtClean="0"/>
              <a:t>インストーラのコンテキストメニューから参照される。</a:t>
            </a:r>
            <a:endParaRPr lang="en-US" altLang="ja-JP" sz="1500" dirty="0" smtClean="0"/>
          </a:p>
        </p:txBody>
      </p:sp>
      <p:sp>
        <p:nvSpPr>
          <p:cNvPr id="73" name="ストライプ矢印 72"/>
          <p:cNvSpPr/>
          <p:nvPr/>
        </p:nvSpPr>
        <p:spPr>
          <a:xfrm rot="5400000">
            <a:off x="1979712" y="6021288"/>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テキスト ボックス 5"/>
          <p:cNvSpPr txBox="1"/>
          <p:nvPr/>
        </p:nvSpPr>
        <p:spPr>
          <a:xfrm>
            <a:off x="215516" y="836712"/>
            <a:ext cx="8748972" cy="5478423"/>
          </a:xfrm>
          <a:prstGeom prst="rect">
            <a:avLst/>
          </a:prstGeom>
          <a:noFill/>
        </p:spPr>
        <p:txBody>
          <a:bodyPr wrap="square" rtlCol="0">
            <a:spAutoFit/>
          </a:bodyPr>
          <a:lstStyle/>
          <a:p>
            <a:pPr algn="ctr"/>
            <a:r>
              <a:rPr lang="en-US" altLang="ja-JP" sz="2500" dirty="0" smtClean="0"/>
              <a:t>【</a:t>
            </a:r>
            <a:r>
              <a:rPr lang="ja-JP" altLang="en-US" sz="2500" dirty="0" smtClean="0"/>
              <a:t>概要</a:t>
            </a:r>
            <a:r>
              <a:rPr lang="en-US" altLang="ja-JP" sz="2500" dirty="0" smtClean="0"/>
              <a:t>】</a:t>
            </a:r>
          </a:p>
          <a:p>
            <a:r>
              <a:rPr lang="ja-JP" altLang="en-US" sz="2500" dirty="0" smtClean="0"/>
              <a:t>・</a:t>
            </a:r>
            <a:r>
              <a:rPr lang="en-US" altLang="ja-JP" sz="2500" dirty="0" err="1" smtClean="0"/>
              <a:t>InstallShield</a:t>
            </a:r>
            <a:r>
              <a:rPr lang="ja-JP" altLang="en-US" sz="2500" dirty="0" smtClean="0"/>
              <a:t>を使用してインストーラを作成する方法を説明する</a:t>
            </a:r>
            <a:endParaRPr lang="en-US" altLang="ja-JP" sz="2500" dirty="0" smtClean="0"/>
          </a:p>
          <a:p>
            <a:r>
              <a:rPr kumimoji="1" lang="ja-JP" altLang="en-US" sz="2500" dirty="0" smtClean="0"/>
              <a:t>・インストーラはインストールスクリプト、</a:t>
            </a:r>
            <a:r>
              <a:rPr kumimoji="1" lang="en-US" altLang="ja-JP" sz="2500" dirty="0" smtClean="0"/>
              <a:t>EURA</a:t>
            </a:r>
            <a:r>
              <a:rPr kumimoji="1" lang="ja-JP" altLang="en-US" sz="2500" dirty="0" smtClean="0"/>
              <a:t>変更、ダイアログ変更等を伴わないものとする</a:t>
            </a:r>
            <a:endParaRPr kumimoji="1" lang="en-US" altLang="ja-JP" sz="2500" dirty="0" smtClean="0"/>
          </a:p>
          <a:p>
            <a:r>
              <a:rPr lang="ja-JP" altLang="en-US" sz="2500" dirty="0" smtClean="0"/>
              <a:t>・</a:t>
            </a:r>
            <a:r>
              <a:rPr lang="en-US" altLang="ja-JP" sz="2500" dirty="0" smtClean="0"/>
              <a:t>DI</a:t>
            </a:r>
            <a:r>
              <a:rPr lang="ja-JP" altLang="en-US" sz="2500" dirty="0" smtClean="0"/>
              <a:t>自動調整アプリのインストーラを作る際に使用したプロジェクトを元にして説明する</a:t>
            </a:r>
            <a:endParaRPr lang="en-US" altLang="ja-JP" sz="2500" dirty="0" smtClean="0"/>
          </a:p>
          <a:p>
            <a:endParaRPr lang="en-US" altLang="ja-JP" sz="2500" dirty="0" smtClean="0"/>
          </a:p>
          <a:p>
            <a:pPr algn="ctr"/>
            <a:r>
              <a:rPr kumimoji="1" lang="en-US" altLang="ja-JP" sz="2500" dirty="0" smtClean="0"/>
              <a:t>【</a:t>
            </a:r>
            <a:r>
              <a:rPr kumimoji="1" lang="ja-JP" altLang="en-US" sz="2500" dirty="0" smtClean="0"/>
              <a:t>インストーラを作る際の注意</a:t>
            </a:r>
            <a:r>
              <a:rPr kumimoji="1" lang="en-US" altLang="ja-JP" sz="2500" dirty="0" smtClean="0"/>
              <a:t>】</a:t>
            </a:r>
          </a:p>
          <a:p>
            <a:r>
              <a:rPr lang="ja-JP" altLang="en-US" sz="2500" dirty="0" smtClean="0"/>
              <a:t>・インストーラを作るには注意しなければならない点が多い</a:t>
            </a:r>
            <a:endParaRPr lang="en-US" altLang="ja-JP" sz="2500" dirty="0" smtClean="0"/>
          </a:p>
          <a:p>
            <a:r>
              <a:rPr kumimoji="1" lang="ja-JP" altLang="en-US" sz="2500" dirty="0"/>
              <a:t>　</a:t>
            </a:r>
            <a:r>
              <a:rPr lang="ja-JP" altLang="en-US" sz="2500" dirty="0" smtClean="0"/>
              <a:t>⇒ファイルの構成や</a:t>
            </a:r>
            <a:r>
              <a:rPr lang="ja-JP" altLang="en-US" sz="2500" dirty="0"/>
              <a:t>コンポーネント</a:t>
            </a:r>
            <a:r>
              <a:rPr lang="ja-JP" altLang="en-US" sz="2500" dirty="0" smtClean="0"/>
              <a:t>等が適切な物であるのか</a:t>
            </a:r>
            <a:endParaRPr lang="en-US" altLang="ja-JP" sz="2500" dirty="0" smtClean="0"/>
          </a:p>
          <a:p>
            <a:r>
              <a:rPr lang="ja-JP" altLang="en-US" sz="2500" dirty="0"/>
              <a:t>　</a:t>
            </a:r>
            <a:r>
              <a:rPr lang="ja-JP" altLang="en-US" sz="2500" dirty="0" smtClean="0"/>
              <a:t>　 確認する</a:t>
            </a:r>
            <a:r>
              <a:rPr lang="en-US" altLang="ja-JP" sz="2500" dirty="0" smtClean="0"/>
              <a:t>(</a:t>
            </a:r>
            <a:r>
              <a:rPr lang="ja-JP" altLang="en-US" sz="2500" dirty="0" smtClean="0"/>
              <a:t>リリースビルド、ビルドオプション、バージョン等</a:t>
            </a:r>
            <a:r>
              <a:rPr lang="en-US" altLang="ja-JP" sz="2500" dirty="0" smtClean="0"/>
              <a:t>)</a:t>
            </a:r>
          </a:p>
          <a:p>
            <a:r>
              <a:rPr kumimoji="1" lang="ja-JP" altLang="en-US" sz="2500" dirty="0"/>
              <a:t>　</a:t>
            </a:r>
            <a:r>
              <a:rPr kumimoji="1" lang="ja-JP" altLang="en-US" sz="2500" dirty="0" smtClean="0"/>
              <a:t>⇒</a:t>
            </a:r>
            <a:r>
              <a:rPr kumimoji="1" lang="en-US" altLang="ja-JP" sz="2500" dirty="0" err="1" smtClean="0"/>
              <a:t>InstallShield</a:t>
            </a:r>
            <a:r>
              <a:rPr lang="ja-JP" altLang="en-US" sz="2500" dirty="0" smtClean="0"/>
              <a:t>を操作した時は必ず全体をチェックしなおす</a:t>
            </a:r>
            <a:endParaRPr lang="en-US" altLang="ja-JP" sz="2500" dirty="0" smtClean="0"/>
          </a:p>
          <a:p>
            <a:r>
              <a:rPr kumimoji="1" lang="ja-JP" altLang="en-US" sz="2500" dirty="0"/>
              <a:t>　</a:t>
            </a:r>
            <a:r>
              <a:rPr kumimoji="1" lang="ja-JP" altLang="en-US" sz="2500" dirty="0" smtClean="0"/>
              <a:t>　 （</a:t>
            </a:r>
            <a:r>
              <a:rPr kumimoji="1" lang="en-US" altLang="ja-JP" sz="2500" dirty="0" err="1" smtClean="0"/>
              <a:t>InstallShield</a:t>
            </a:r>
            <a:r>
              <a:rPr kumimoji="1" lang="ja-JP" altLang="en-US" sz="2500" dirty="0" smtClean="0"/>
              <a:t>は操作をすると勝手に他の設定を変えてしまう</a:t>
            </a:r>
            <a:endParaRPr kumimoji="1" lang="en-US" altLang="ja-JP" sz="2500" dirty="0" smtClean="0"/>
          </a:p>
          <a:p>
            <a:r>
              <a:rPr lang="ja-JP" altLang="en-US" sz="2500" dirty="0"/>
              <a:t>　</a:t>
            </a:r>
            <a:r>
              <a:rPr lang="ja-JP" altLang="en-US" sz="2500" dirty="0" smtClean="0"/>
              <a:t>　　例</a:t>
            </a:r>
            <a:r>
              <a:rPr lang="en-US" altLang="ja-JP" sz="2500" dirty="0" smtClean="0"/>
              <a:t>.</a:t>
            </a:r>
            <a:r>
              <a:rPr lang="ja-JP" altLang="en-US" sz="2500" dirty="0" smtClean="0"/>
              <a:t>ファイル追加時のショートカット、キーファイル設定</a:t>
            </a:r>
            <a:r>
              <a:rPr kumimoji="1" lang="ja-JP" altLang="en-US" sz="2500" dirty="0" smtClean="0"/>
              <a:t>）</a:t>
            </a:r>
            <a:endParaRPr kumimoji="1" lang="ja-JP" altLang="en-US" sz="25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6322757"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1:InstallShield</a:t>
            </a:r>
            <a:r>
              <a:rPr lang="ja-JP" altLang="en-US" sz="2000" dirty="0" smtClean="0"/>
              <a:t>を起動する</a:t>
            </a:r>
            <a:r>
              <a:rPr lang="en-US" altLang="ja-JP" sz="2000" dirty="0" smtClean="0"/>
              <a:t>(</a:t>
            </a:r>
            <a:r>
              <a:rPr lang="ja-JP" altLang="en-US" sz="2000" dirty="0" smtClean="0"/>
              <a:t>スタートページの説明</a:t>
            </a:r>
            <a:r>
              <a:rPr lang="en-US" altLang="ja-JP" sz="2000" dirty="0" smtClean="0"/>
              <a:t>)</a:t>
            </a:r>
            <a:endParaRPr lang="ja-JP" altLang="en-US" sz="2000" dirty="0"/>
          </a:p>
        </p:txBody>
      </p:sp>
      <p:pic>
        <p:nvPicPr>
          <p:cNvPr id="1026" name="Picture 2" descr="C:\Users\0048005897\InstallShieldLecture\InstallShieldImage\1.PNG"/>
          <p:cNvPicPr>
            <a:picLocks noChangeAspect="1" noChangeArrowheads="1"/>
          </p:cNvPicPr>
          <p:nvPr/>
        </p:nvPicPr>
        <p:blipFill>
          <a:blip r:embed="rId2" cstate="print"/>
          <a:srcRect/>
          <a:stretch>
            <a:fillRect/>
          </a:stretch>
        </p:blipFill>
        <p:spPr bwMode="auto">
          <a:xfrm>
            <a:off x="2483768" y="2204864"/>
            <a:ext cx="6096000" cy="3686175"/>
          </a:xfrm>
          <a:prstGeom prst="rect">
            <a:avLst/>
          </a:prstGeom>
          <a:noFill/>
        </p:spPr>
      </p:pic>
      <p:sp>
        <p:nvSpPr>
          <p:cNvPr id="7" name="テキスト ボックス 6"/>
          <p:cNvSpPr txBox="1"/>
          <p:nvPr/>
        </p:nvSpPr>
        <p:spPr>
          <a:xfrm>
            <a:off x="107504" y="1052736"/>
            <a:ext cx="8928992" cy="1015663"/>
          </a:xfrm>
          <a:prstGeom prst="rect">
            <a:avLst/>
          </a:prstGeom>
          <a:noFill/>
        </p:spPr>
        <p:txBody>
          <a:bodyPr wrap="square" rtlCol="0">
            <a:spAutoFit/>
          </a:bodyPr>
          <a:lstStyle/>
          <a:p>
            <a:r>
              <a:rPr kumimoji="1" lang="en-US" altLang="ja-JP" sz="2000" dirty="0" err="1" smtClean="0"/>
              <a:t>InstallShield</a:t>
            </a:r>
            <a:r>
              <a:rPr kumimoji="1" lang="ja-JP" altLang="en-US" sz="2000" dirty="0" smtClean="0"/>
              <a:t>を起動すると以下の画面が表示される。</a:t>
            </a:r>
            <a:endParaRPr kumimoji="1" lang="en-US" altLang="ja-JP" sz="2000" dirty="0" smtClean="0"/>
          </a:p>
          <a:p>
            <a:r>
              <a:rPr lang="ja-JP" altLang="en-US" sz="2000" dirty="0"/>
              <a:t>既</a:t>
            </a:r>
            <a:r>
              <a:rPr lang="ja-JP" altLang="en-US" sz="2000" dirty="0" smtClean="0"/>
              <a:t>に作成した</a:t>
            </a:r>
            <a:r>
              <a:rPr lang="en-US" altLang="ja-JP" sz="2000" dirty="0" err="1" smtClean="0"/>
              <a:t>InstallShield</a:t>
            </a:r>
            <a:r>
              <a:rPr lang="ja-JP" altLang="en-US" sz="2000" dirty="0" smtClean="0"/>
              <a:t>プロジェクトは</a:t>
            </a:r>
            <a:r>
              <a:rPr lang="en-US" altLang="ja-JP" sz="2000" dirty="0" smtClean="0"/>
              <a:t>”</a:t>
            </a:r>
            <a:r>
              <a:rPr lang="ja-JP" altLang="en-US" sz="2000" dirty="0" smtClean="0"/>
              <a:t>ファイル名</a:t>
            </a:r>
            <a:r>
              <a:rPr lang="en-US" altLang="ja-JP" sz="2000" dirty="0" smtClean="0"/>
              <a:t>.ism”</a:t>
            </a:r>
            <a:r>
              <a:rPr lang="ja-JP" altLang="en-US" sz="2000" dirty="0" smtClean="0"/>
              <a:t>ファイルを選択することで</a:t>
            </a:r>
            <a:endParaRPr lang="en-US" altLang="ja-JP" sz="2000" dirty="0" smtClean="0"/>
          </a:p>
          <a:p>
            <a:r>
              <a:rPr kumimoji="1" lang="en-US" altLang="ja-JP" sz="2000" dirty="0" err="1" smtClean="0"/>
              <a:t>InstallShield</a:t>
            </a:r>
            <a:r>
              <a:rPr kumimoji="1" lang="ja-JP" altLang="en-US" sz="2000" dirty="0" smtClean="0"/>
              <a:t>を起動することができる。</a:t>
            </a:r>
            <a:endParaRPr kumimoji="1" lang="ja-JP" altLang="en-US" sz="2000" dirty="0"/>
          </a:p>
        </p:txBody>
      </p:sp>
      <p:sp>
        <p:nvSpPr>
          <p:cNvPr id="8" name="角丸四角形 7"/>
          <p:cNvSpPr/>
          <p:nvPr/>
        </p:nvSpPr>
        <p:spPr>
          <a:xfrm>
            <a:off x="3491880" y="3573014"/>
            <a:ext cx="4104456" cy="10801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角丸四角形 8"/>
          <p:cNvSpPr/>
          <p:nvPr/>
        </p:nvSpPr>
        <p:spPr>
          <a:xfrm>
            <a:off x="2483768" y="2276870"/>
            <a:ext cx="360040"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1" name="直線矢印コネクタ 10"/>
          <p:cNvCxnSpPr>
            <a:stCxn id="15" idx="0"/>
            <a:endCxn id="9" idx="1"/>
          </p:cNvCxnSpPr>
          <p:nvPr/>
        </p:nvCxnSpPr>
        <p:spPr>
          <a:xfrm rot="5400000" flipH="1" flipV="1">
            <a:off x="1781690" y="2006840"/>
            <a:ext cx="360040" cy="104411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467544" y="2708918"/>
            <a:ext cx="1944216" cy="1477328"/>
          </a:xfrm>
          <a:prstGeom prst="rect">
            <a:avLst/>
          </a:prstGeom>
          <a:noFill/>
          <a:ln>
            <a:solidFill>
              <a:srgbClr val="FF0000"/>
            </a:solidFill>
          </a:ln>
        </p:spPr>
        <p:txBody>
          <a:bodyPr wrap="square" rtlCol="0">
            <a:spAutoFit/>
          </a:bodyPr>
          <a:lstStyle/>
          <a:p>
            <a:r>
              <a:rPr kumimoji="1" lang="ja-JP" altLang="en-US" sz="1500" dirty="0" smtClean="0"/>
              <a:t>・新しくプロジェクトを追加する場合は新規作成</a:t>
            </a:r>
            <a:r>
              <a:rPr lang="ja-JP" altLang="en-US" sz="1500" dirty="0" smtClean="0"/>
              <a:t>を選択する</a:t>
            </a:r>
            <a:endParaRPr kumimoji="1" lang="en-US" altLang="ja-JP" sz="1500" dirty="0" smtClean="0"/>
          </a:p>
          <a:p>
            <a:r>
              <a:rPr lang="ja-JP" altLang="en-US" sz="1500" dirty="0" smtClean="0"/>
              <a:t>・予め作成していたプロジェクトはファイルを開く</a:t>
            </a:r>
            <a:r>
              <a:rPr lang="ja-JP" altLang="en-US" sz="1500" dirty="0" err="1" smtClean="0"/>
              <a:t>を</a:t>
            </a:r>
            <a:r>
              <a:rPr lang="ja-JP" altLang="en-US" sz="1500" dirty="0" smtClean="0"/>
              <a:t>選択する</a:t>
            </a:r>
            <a:endParaRPr kumimoji="1" lang="ja-JP" altLang="en-US" sz="1500" dirty="0"/>
          </a:p>
        </p:txBody>
      </p:sp>
      <p:cxnSp>
        <p:nvCxnSpPr>
          <p:cNvPr id="21" name="直線矢印コネクタ 20"/>
          <p:cNvCxnSpPr>
            <a:stCxn id="24" idx="3"/>
            <a:endCxn id="8" idx="1"/>
          </p:cNvCxnSpPr>
          <p:nvPr/>
        </p:nvCxnSpPr>
        <p:spPr>
          <a:xfrm flipV="1">
            <a:off x="2411760" y="4113074"/>
            <a:ext cx="1080120" cy="6444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467544" y="4365102"/>
            <a:ext cx="1944216" cy="784830"/>
          </a:xfrm>
          <a:prstGeom prst="rect">
            <a:avLst/>
          </a:prstGeom>
          <a:noFill/>
          <a:ln>
            <a:solidFill>
              <a:srgbClr val="FF0000"/>
            </a:solidFill>
          </a:ln>
        </p:spPr>
        <p:txBody>
          <a:bodyPr wrap="square" rtlCol="0">
            <a:spAutoFit/>
          </a:bodyPr>
          <a:lstStyle/>
          <a:p>
            <a:r>
              <a:rPr kumimoji="1" lang="ja-JP" altLang="en-US" sz="1500" dirty="0" smtClean="0"/>
              <a:t>・以前に開いたプロジェクトの履歴からも選択することができる</a:t>
            </a:r>
            <a:endParaRPr kumimoji="1" lang="ja-JP" altLang="en-US" sz="15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4483728"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a:t>
            </a:r>
            <a:r>
              <a:rPr lang="ja-JP" altLang="en-US" sz="2000" dirty="0" smtClean="0"/>
              <a:t>新しくプロジェクトを作成する</a:t>
            </a:r>
            <a:endParaRPr lang="ja-JP" altLang="en-US" sz="2000" dirty="0"/>
          </a:p>
        </p:txBody>
      </p:sp>
      <p:pic>
        <p:nvPicPr>
          <p:cNvPr id="2050" name="Picture 2" descr="C:\Users\0048005897\InstallShieldLecture\InstallShieldImage\2.PNG"/>
          <p:cNvPicPr>
            <a:picLocks noChangeAspect="1" noChangeArrowheads="1"/>
          </p:cNvPicPr>
          <p:nvPr/>
        </p:nvPicPr>
        <p:blipFill>
          <a:blip r:embed="rId2" cstate="print"/>
          <a:srcRect/>
          <a:stretch>
            <a:fillRect/>
          </a:stretch>
        </p:blipFill>
        <p:spPr bwMode="auto">
          <a:xfrm>
            <a:off x="2480310" y="2636912"/>
            <a:ext cx="4183380" cy="2457450"/>
          </a:xfrm>
          <a:prstGeom prst="rect">
            <a:avLst/>
          </a:prstGeom>
          <a:noFill/>
        </p:spPr>
      </p:pic>
      <p:sp>
        <p:nvSpPr>
          <p:cNvPr id="7" name="テキスト ボックス 6"/>
          <p:cNvSpPr txBox="1"/>
          <p:nvPr/>
        </p:nvSpPr>
        <p:spPr>
          <a:xfrm>
            <a:off x="107504" y="1052736"/>
            <a:ext cx="8928992" cy="707886"/>
          </a:xfrm>
          <a:prstGeom prst="rect">
            <a:avLst/>
          </a:prstGeom>
          <a:noFill/>
        </p:spPr>
        <p:txBody>
          <a:bodyPr wrap="square" rtlCol="0">
            <a:spAutoFit/>
          </a:bodyPr>
          <a:lstStyle/>
          <a:p>
            <a:r>
              <a:rPr kumimoji="1" lang="ja-JP" altLang="en-US" sz="2000" dirty="0" smtClean="0"/>
              <a:t>新規プロジェクトを作成する場合は基本の</a:t>
            </a:r>
            <a:r>
              <a:rPr kumimoji="1" lang="en-US" altLang="ja-JP" sz="2000" dirty="0" smtClean="0"/>
              <a:t>”MSI</a:t>
            </a:r>
            <a:r>
              <a:rPr kumimoji="1" lang="ja-JP" altLang="en-US" sz="2000" dirty="0" smtClean="0"/>
              <a:t>プロジェクト</a:t>
            </a:r>
            <a:r>
              <a:rPr kumimoji="1" lang="en-US" altLang="ja-JP" sz="2000" dirty="0" smtClean="0"/>
              <a:t>”</a:t>
            </a:r>
            <a:r>
              <a:rPr kumimoji="1" lang="ja-JP" altLang="en-US" sz="2000" dirty="0" smtClean="0"/>
              <a:t>を選択する。</a:t>
            </a:r>
            <a:endParaRPr kumimoji="1" lang="en-US" altLang="ja-JP" sz="2000" dirty="0" smtClean="0"/>
          </a:p>
          <a:p>
            <a:r>
              <a:rPr lang="ja-JP" altLang="en-US" sz="2000" dirty="0" smtClean="0"/>
              <a:t>プロジェクト名とプロジェクトファイルの保存場所を選択して</a:t>
            </a:r>
            <a:r>
              <a:rPr lang="en-US" altLang="ja-JP" sz="2000" dirty="0" smtClean="0"/>
              <a:t>”OK”</a:t>
            </a:r>
            <a:r>
              <a:rPr lang="ja-JP" altLang="en-US" sz="2000" dirty="0" smtClean="0"/>
              <a:t>を押下する。</a:t>
            </a:r>
            <a:endParaRPr kumimoji="1" lang="ja-JP" altLang="en-US" sz="2000" dirty="0"/>
          </a:p>
        </p:txBody>
      </p:sp>
      <p:sp>
        <p:nvSpPr>
          <p:cNvPr id="8" name="角丸四角形 7"/>
          <p:cNvSpPr/>
          <p:nvPr/>
        </p:nvSpPr>
        <p:spPr>
          <a:xfrm>
            <a:off x="3491880" y="3140968"/>
            <a:ext cx="50405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89702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3:</a:t>
            </a:r>
            <a:r>
              <a:rPr lang="ja-JP" altLang="en-US" sz="2000" dirty="0" smtClean="0"/>
              <a:t>プロジェクトアシスタント</a:t>
            </a:r>
            <a:endParaRPr lang="ja-JP" altLang="en-US" sz="2000" dirty="0"/>
          </a:p>
        </p:txBody>
      </p:sp>
      <p:pic>
        <p:nvPicPr>
          <p:cNvPr id="3074" name="Picture 2" descr="C:\Users\0048005897\InstallShieldLecture\InstallShieldImage\3.PNG"/>
          <p:cNvPicPr>
            <a:picLocks noChangeAspect="1" noChangeArrowheads="1"/>
          </p:cNvPicPr>
          <p:nvPr/>
        </p:nvPicPr>
        <p:blipFill>
          <a:blip r:embed="rId2" cstate="print"/>
          <a:srcRect/>
          <a:stretch>
            <a:fillRect/>
          </a:stretch>
        </p:blipFill>
        <p:spPr bwMode="auto">
          <a:xfrm>
            <a:off x="2915816" y="1585912"/>
            <a:ext cx="6096000" cy="3686175"/>
          </a:xfrm>
          <a:prstGeom prst="rect">
            <a:avLst/>
          </a:prstGeom>
          <a:noFill/>
        </p:spPr>
      </p:pic>
      <p:sp>
        <p:nvSpPr>
          <p:cNvPr id="8" name="角丸四角形 7"/>
          <p:cNvSpPr/>
          <p:nvPr/>
        </p:nvSpPr>
        <p:spPr>
          <a:xfrm>
            <a:off x="2915816" y="1916832"/>
            <a:ext cx="1872208"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角丸四角形 8"/>
          <p:cNvSpPr/>
          <p:nvPr/>
        </p:nvSpPr>
        <p:spPr>
          <a:xfrm>
            <a:off x="3563888" y="4725144"/>
            <a:ext cx="4968552"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0" name="直線矢印コネクタ 9"/>
          <p:cNvCxnSpPr>
            <a:stCxn id="13" idx="0"/>
          </p:cNvCxnSpPr>
          <p:nvPr/>
        </p:nvCxnSpPr>
        <p:spPr>
          <a:xfrm rot="5400000" flipH="1" flipV="1">
            <a:off x="2030453" y="1391155"/>
            <a:ext cx="210214" cy="14638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107504" y="2228174"/>
            <a:ext cx="2592288" cy="3323987"/>
          </a:xfrm>
          <a:prstGeom prst="rect">
            <a:avLst/>
          </a:prstGeom>
          <a:noFill/>
          <a:ln>
            <a:solidFill>
              <a:srgbClr val="FF0000"/>
            </a:solidFill>
          </a:ln>
        </p:spPr>
        <p:txBody>
          <a:bodyPr wrap="square" rtlCol="0">
            <a:spAutoFit/>
          </a:bodyPr>
          <a:lstStyle/>
          <a:p>
            <a:r>
              <a:rPr kumimoji="1" lang="ja-JP" altLang="en-US" sz="1500" dirty="0" smtClean="0"/>
              <a:t>・</a:t>
            </a:r>
            <a:r>
              <a:rPr kumimoji="1" lang="en-US" altLang="ja-JP" sz="1500" dirty="0" smtClean="0"/>
              <a:t>”</a:t>
            </a:r>
            <a:r>
              <a:rPr kumimoji="1" lang="ja-JP" altLang="en-US" sz="1500" dirty="0" smtClean="0"/>
              <a:t>スタートページ</a:t>
            </a:r>
            <a:r>
              <a:rPr kumimoji="1" lang="en-US" altLang="ja-JP" sz="1500" dirty="0" smtClean="0"/>
              <a:t>”</a:t>
            </a:r>
            <a:r>
              <a:rPr kumimoji="1" lang="ja-JP" altLang="en-US" sz="1500" dirty="0" smtClean="0"/>
              <a:t>以外に</a:t>
            </a:r>
            <a:r>
              <a:rPr kumimoji="1" lang="en-US" altLang="ja-JP" sz="1500" dirty="0" smtClean="0"/>
              <a:t>”</a:t>
            </a:r>
            <a:r>
              <a:rPr kumimoji="1" lang="ja-JP" altLang="en-US" sz="1500" dirty="0" smtClean="0"/>
              <a:t>プロジェクトアシスタント</a:t>
            </a:r>
            <a:r>
              <a:rPr kumimoji="1" lang="en-US" altLang="ja-JP" sz="1500" dirty="0" smtClean="0"/>
              <a:t>”</a:t>
            </a:r>
            <a:r>
              <a:rPr kumimoji="1" lang="ja-JP" altLang="en-US" sz="1500" dirty="0" smtClean="0"/>
              <a:t>と</a:t>
            </a:r>
            <a:r>
              <a:rPr kumimoji="1" lang="en-US" altLang="ja-JP" sz="1500" dirty="0" smtClean="0"/>
              <a:t>”</a:t>
            </a:r>
            <a:r>
              <a:rPr kumimoji="1" lang="ja-JP" altLang="en-US" sz="1500" dirty="0" smtClean="0"/>
              <a:t>インストールデザイナ</a:t>
            </a:r>
            <a:r>
              <a:rPr kumimoji="1" lang="en-US" altLang="ja-JP" sz="1500" dirty="0" smtClean="0"/>
              <a:t>”</a:t>
            </a:r>
            <a:r>
              <a:rPr kumimoji="1" lang="ja-JP" altLang="en-US" sz="1500" dirty="0" smtClean="0"/>
              <a:t>が追加される</a:t>
            </a:r>
            <a:endParaRPr kumimoji="1" lang="en-US" altLang="ja-JP" sz="1500" dirty="0" smtClean="0"/>
          </a:p>
          <a:p>
            <a:r>
              <a:rPr lang="ja-JP" altLang="en-US" sz="1500" dirty="0" smtClean="0"/>
              <a:t>・</a:t>
            </a:r>
            <a:r>
              <a:rPr lang="en-US" altLang="ja-JP" sz="1500" dirty="0" smtClean="0"/>
              <a:t>”</a:t>
            </a:r>
            <a:r>
              <a:rPr lang="ja-JP" altLang="en-US" sz="1500" dirty="0" smtClean="0"/>
              <a:t>プロジェクトアシスタント</a:t>
            </a:r>
            <a:r>
              <a:rPr lang="en-US" altLang="ja-JP" sz="1500" dirty="0" smtClean="0"/>
              <a:t>”</a:t>
            </a:r>
            <a:r>
              <a:rPr lang="ja-JP" altLang="en-US" sz="1500" dirty="0" smtClean="0"/>
              <a:t>はインストーラの全体構成を簡易的に設定できるウィザード</a:t>
            </a:r>
            <a:endParaRPr lang="en-US" altLang="ja-JP" sz="1500" dirty="0" smtClean="0"/>
          </a:p>
          <a:p>
            <a:r>
              <a:rPr kumimoji="1" lang="ja-JP" altLang="en-US" sz="1500" dirty="0" smtClean="0"/>
              <a:t>・</a:t>
            </a:r>
            <a:r>
              <a:rPr kumimoji="1" lang="en-US" altLang="ja-JP" sz="1500" dirty="0" smtClean="0"/>
              <a:t>”</a:t>
            </a:r>
            <a:r>
              <a:rPr kumimoji="1" lang="ja-JP" altLang="en-US" sz="1500" dirty="0" smtClean="0"/>
              <a:t>インストールデザイナ</a:t>
            </a:r>
            <a:r>
              <a:rPr kumimoji="1" lang="en-US" altLang="ja-JP" sz="1500" dirty="0" smtClean="0"/>
              <a:t>”</a:t>
            </a:r>
            <a:r>
              <a:rPr kumimoji="1" lang="ja-JP" altLang="en-US" sz="1500" dirty="0" smtClean="0"/>
              <a:t>はインストーラの詳細な構成を設定するウィンドウ。</a:t>
            </a:r>
            <a:r>
              <a:rPr kumimoji="1" lang="en-US" altLang="ja-JP" sz="1500" dirty="0" smtClean="0"/>
              <a:t>”</a:t>
            </a:r>
            <a:r>
              <a:rPr kumimoji="1" lang="ja-JP" altLang="en-US" sz="1500" dirty="0" smtClean="0"/>
              <a:t>プロジェクトアシスタント</a:t>
            </a:r>
            <a:r>
              <a:rPr kumimoji="1" lang="en-US" altLang="ja-JP" sz="1500" dirty="0" smtClean="0"/>
              <a:t>”</a:t>
            </a:r>
            <a:r>
              <a:rPr kumimoji="1" lang="ja-JP" altLang="en-US" sz="1500" dirty="0" smtClean="0"/>
              <a:t>では満足なインストーラは出来ないため、</a:t>
            </a:r>
            <a:r>
              <a:rPr lang="en-US" altLang="ja-JP" sz="1500" dirty="0" smtClean="0"/>
              <a:t>”</a:t>
            </a:r>
            <a:r>
              <a:rPr lang="ja-JP" altLang="en-US" sz="1500" dirty="0" smtClean="0"/>
              <a:t>インストールデザイナ</a:t>
            </a:r>
            <a:r>
              <a:rPr lang="en-US" altLang="ja-JP" sz="1500" dirty="0" smtClean="0"/>
              <a:t>”</a:t>
            </a:r>
            <a:r>
              <a:rPr lang="ja-JP" altLang="en-US" sz="1500" dirty="0" smtClean="0"/>
              <a:t>が主なインストーラ作成ウィンドウとなる</a:t>
            </a:r>
            <a:endParaRPr kumimoji="1" lang="ja-JP" altLang="en-US" sz="1500" dirty="0"/>
          </a:p>
        </p:txBody>
      </p:sp>
      <p:cxnSp>
        <p:nvCxnSpPr>
          <p:cNvPr id="26" name="直線矢印コネクタ 25"/>
          <p:cNvCxnSpPr>
            <a:stCxn id="29" idx="0"/>
          </p:cNvCxnSpPr>
          <p:nvPr/>
        </p:nvCxnSpPr>
        <p:spPr>
          <a:xfrm rot="5400000" flipH="1" flipV="1">
            <a:off x="4295800" y="4058356"/>
            <a:ext cx="648072" cy="27599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179512" y="5762376"/>
            <a:ext cx="6120680" cy="553998"/>
          </a:xfrm>
          <a:prstGeom prst="rect">
            <a:avLst/>
          </a:prstGeom>
          <a:noFill/>
          <a:ln>
            <a:solidFill>
              <a:srgbClr val="FF0000"/>
            </a:solidFill>
          </a:ln>
        </p:spPr>
        <p:txBody>
          <a:bodyPr wrap="square" rtlCol="0">
            <a:spAutoFit/>
          </a:bodyPr>
          <a:lstStyle/>
          <a:p>
            <a:r>
              <a:rPr kumimoji="1" lang="ja-JP" altLang="en-US" sz="1500" dirty="0" smtClean="0"/>
              <a:t>・</a:t>
            </a:r>
            <a:r>
              <a:rPr kumimoji="1" lang="en-US" altLang="ja-JP" sz="1500" dirty="0" smtClean="0"/>
              <a:t>”</a:t>
            </a:r>
            <a:r>
              <a:rPr kumimoji="1" lang="ja-JP" altLang="en-US" sz="1500" dirty="0" smtClean="0"/>
              <a:t>プロジェクトアシスタント</a:t>
            </a:r>
            <a:r>
              <a:rPr kumimoji="1" lang="en-US" altLang="ja-JP" sz="1500" dirty="0" smtClean="0"/>
              <a:t>”</a:t>
            </a:r>
            <a:r>
              <a:rPr kumimoji="1" lang="ja-JP" altLang="en-US" sz="1500" dirty="0" smtClean="0"/>
              <a:t>の主な機能一覧。</a:t>
            </a:r>
            <a:endParaRPr kumimoji="1" lang="en-US" altLang="ja-JP" sz="1500" dirty="0" smtClean="0"/>
          </a:p>
          <a:p>
            <a:r>
              <a:rPr kumimoji="1" lang="ja-JP" altLang="en-US" sz="1500" dirty="0" smtClean="0"/>
              <a:t>これらを左から順番に設定するとインストーラの構成の一部が作成できる。</a:t>
            </a:r>
            <a:endParaRPr kumimoji="1" lang="ja-JP" altLang="en-US" sz="15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637342"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4:</a:t>
            </a:r>
            <a:r>
              <a:rPr lang="ja-JP" altLang="en-US" sz="2000" dirty="0" smtClean="0"/>
              <a:t>アプリケーション情報</a:t>
            </a:r>
            <a:endParaRPr lang="ja-JP" altLang="en-US" sz="2000" dirty="0"/>
          </a:p>
        </p:txBody>
      </p:sp>
      <p:pic>
        <p:nvPicPr>
          <p:cNvPr id="4098" name="Picture 2" descr="C:\Users\0048005897\InstallShieldLecture\InstallShieldImage\4.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4099" name="Picture 3" descr="C:\Users\0048005897\InstallShieldLecture\InstallShieldImage\4-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971600" y="1628800"/>
            <a:ext cx="2160240" cy="64807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角丸四角形 12"/>
          <p:cNvSpPr/>
          <p:nvPr/>
        </p:nvSpPr>
        <p:spPr>
          <a:xfrm>
            <a:off x="971600" y="2276872"/>
            <a:ext cx="2160240"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4" name="直線矢印コネクタ 13"/>
          <p:cNvCxnSpPr>
            <a:endCxn id="8" idx="1"/>
          </p:cNvCxnSpPr>
          <p:nvPr/>
        </p:nvCxnSpPr>
        <p:spPr>
          <a:xfrm rot="5400000" flipH="1" flipV="1">
            <a:off x="-1026622" y="3158970"/>
            <a:ext cx="3204356" cy="7920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179512" y="5157192"/>
            <a:ext cx="5832648" cy="784830"/>
          </a:xfrm>
          <a:prstGeom prst="rect">
            <a:avLst/>
          </a:prstGeom>
          <a:noFill/>
          <a:ln>
            <a:solidFill>
              <a:srgbClr val="FF0000"/>
            </a:solidFill>
          </a:ln>
        </p:spPr>
        <p:txBody>
          <a:bodyPr wrap="square" rtlCol="0">
            <a:spAutoFit/>
          </a:bodyPr>
          <a:lstStyle/>
          <a:p>
            <a:r>
              <a:rPr lang="ja-JP" altLang="en-US" sz="1500" dirty="0" smtClean="0"/>
              <a:t>・会社名、アプリケーション名、アプリケーションバージョン、</a:t>
            </a:r>
            <a:r>
              <a:rPr lang="en-US" altLang="ja-JP" sz="1500" dirty="0" smtClean="0"/>
              <a:t>Web</a:t>
            </a:r>
            <a:r>
              <a:rPr lang="ja-JP" altLang="en-US" sz="1500" dirty="0" smtClean="0"/>
              <a:t>アドレスを指定する。これらはインストーラ内や</a:t>
            </a:r>
            <a:r>
              <a:rPr lang="en-US" altLang="ja-JP" sz="1500" dirty="0" smtClean="0"/>
              <a:t>”</a:t>
            </a:r>
            <a:r>
              <a:rPr lang="ja-JP" altLang="en-US" sz="1500" dirty="0" smtClean="0"/>
              <a:t>プログラムの追加と削除</a:t>
            </a:r>
            <a:r>
              <a:rPr lang="en-US" altLang="ja-JP" sz="1500" dirty="0" smtClean="0"/>
              <a:t>”</a:t>
            </a:r>
            <a:r>
              <a:rPr lang="ja-JP" altLang="en-US" sz="1500" dirty="0" smtClean="0"/>
              <a:t>等で使用される。あとから</a:t>
            </a:r>
            <a:r>
              <a:rPr lang="en-US" altLang="ja-JP" sz="1500" dirty="0" smtClean="0"/>
              <a:t>”</a:t>
            </a:r>
            <a:r>
              <a:rPr lang="ja-JP" altLang="en-US" sz="1500" dirty="0" smtClean="0"/>
              <a:t>インストールデザイナ</a:t>
            </a:r>
            <a:r>
              <a:rPr lang="en-US" altLang="ja-JP" sz="1500" dirty="0" smtClean="0"/>
              <a:t>”</a:t>
            </a:r>
            <a:r>
              <a:rPr lang="ja-JP" altLang="en-US" sz="1500" dirty="0" smtClean="0"/>
              <a:t>で編集可能</a:t>
            </a:r>
            <a:endParaRPr kumimoji="1" lang="ja-JP" altLang="en-US" sz="1500" dirty="0"/>
          </a:p>
        </p:txBody>
      </p:sp>
      <p:cxnSp>
        <p:nvCxnSpPr>
          <p:cNvPr id="37" name="直線矢印コネクタ 36"/>
          <p:cNvCxnSpPr>
            <a:stCxn id="40" idx="0"/>
            <a:endCxn id="13" idx="3"/>
          </p:cNvCxnSpPr>
          <p:nvPr/>
        </p:nvCxnSpPr>
        <p:spPr>
          <a:xfrm rot="16200000" flipV="1">
            <a:off x="2627784" y="2924944"/>
            <a:ext cx="1728192" cy="7200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テキスト ボックス 39"/>
          <p:cNvSpPr txBox="1"/>
          <p:nvPr/>
        </p:nvSpPr>
        <p:spPr>
          <a:xfrm>
            <a:off x="1331640" y="4149080"/>
            <a:ext cx="5040560" cy="553998"/>
          </a:xfrm>
          <a:prstGeom prst="rect">
            <a:avLst/>
          </a:prstGeom>
          <a:noFill/>
          <a:ln>
            <a:solidFill>
              <a:srgbClr val="FF0000"/>
            </a:solidFill>
          </a:ln>
        </p:spPr>
        <p:txBody>
          <a:bodyPr wrap="square" rtlCol="0">
            <a:spAutoFit/>
          </a:bodyPr>
          <a:lstStyle/>
          <a:p>
            <a:r>
              <a:rPr lang="ja-JP" altLang="en-US" sz="1500" dirty="0" smtClean="0"/>
              <a:t>・</a:t>
            </a:r>
            <a:r>
              <a:rPr lang="en-US" altLang="ja-JP" sz="1500" dirty="0" smtClean="0"/>
              <a:t>”</a:t>
            </a:r>
            <a:r>
              <a:rPr lang="ja-JP" altLang="en-US" sz="1500" dirty="0" smtClean="0"/>
              <a:t>プログラムの追加と削除</a:t>
            </a:r>
            <a:r>
              <a:rPr lang="en-US" altLang="ja-JP" sz="1500" dirty="0" smtClean="0"/>
              <a:t>”</a:t>
            </a:r>
            <a:r>
              <a:rPr lang="ja-JP" altLang="en-US" sz="1500" dirty="0" smtClean="0"/>
              <a:t>で表示させるアイコンを選択する。</a:t>
            </a:r>
            <a:endParaRPr lang="en-US" altLang="ja-JP" sz="1500" dirty="0" smtClean="0"/>
          </a:p>
          <a:p>
            <a:r>
              <a:rPr lang="en-US" altLang="ja-JP" sz="1500" dirty="0" smtClean="0"/>
              <a:t>.exe</a:t>
            </a:r>
            <a:r>
              <a:rPr lang="ja-JP" altLang="en-US" sz="1500" dirty="0" smtClean="0"/>
              <a:t>や</a:t>
            </a:r>
            <a:r>
              <a:rPr lang="en-US" altLang="ja-JP" sz="1500" dirty="0" smtClean="0"/>
              <a:t>.</a:t>
            </a:r>
            <a:r>
              <a:rPr lang="en-US" altLang="ja-JP" sz="1500" dirty="0" err="1" smtClean="0"/>
              <a:t>ico</a:t>
            </a:r>
            <a:r>
              <a:rPr lang="ja-JP" altLang="en-US" sz="1500" dirty="0" smtClean="0"/>
              <a:t>のファイルを選択する。</a:t>
            </a:r>
            <a:endParaRPr lang="en-US" altLang="ja-JP" sz="15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223768"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5:</a:t>
            </a:r>
            <a:r>
              <a:rPr lang="ja-JP" altLang="en-US" sz="2000" dirty="0" smtClean="0"/>
              <a:t>インストール要件</a:t>
            </a:r>
            <a:endParaRPr lang="ja-JP" altLang="en-US" sz="2000" dirty="0"/>
          </a:p>
        </p:txBody>
      </p:sp>
      <p:pic>
        <p:nvPicPr>
          <p:cNvPr id="5122" name="Picture 2" descr="C:\Users\0048005897\InstallShieldLecture\InstallShieldImage\5.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5123" name="Picture 3" descr="C:\Users\0048005897\InstallShieldLecture\InstallShieldImage\5-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971600" y="1484784"/>
            <a:ext cx="2160240"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角丸四角形 8"/>
          <p:cNvSpPr/>
          <p:nvPr/>
        </p:nvSpPr>
        <p:spPr>
          <a:xfrm>
            <a:off x="971600" y="1988840"/>
            <a:ext cx="2160240" cy="12241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0" name="直線矢印コネクタ 9"/>
          <p:cNvCxnSpPr>
            <a:endCxn id="8" idx="1"/>
          </p:cNvCxnSpPr>
          <p:nvPr/>
        </p:nvCxnSpPr>
        <p:spPr>
          <a:xfrm rot="5400000" flipH="1" flipV="1">
            <a:off x="-1134634" y="3050958"/>
            <a:ext cx="3420380" cy="7920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a:stCxn id="18" idx="0"/>
          </p:cNvCxnSpPr>
          <p:nvPr/>
        </p:nvCxnSpPr>
        <p:spPr>
          <a:xfrm rot="16200000" flipV="1">
            <a:off x="2717794" y="2978950"/>
            <a:ext cx="1440160" cy="6120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79512" y="5157192"/>
            <a:ext cx="3528392" cy="323165"/>
          </a:xfrm>
          <a:prstGeom prst="rect">
            <a:avLst/>
          </a:prstGeom>
          <a:noFill/>
          <a:ln>
            <a:solidFill>
              <a:srgbClr val="FF0000"/>
            </a:solidFill>
          </a:ln>
        </p:spPr>
        <p:txBody>
          <a:bodyPr wrap="square" rtlCol="0">
            <a:spAutoFit/>
          </a:bodyPr>
          <a:lstStyle/>
          <a:p>
            <a:r>
              <a:rPr lang="ja-JP" altLang="en-US" sz="1500" dirty="0" smtClean="0"/>
              <a:t>・インストーラを実行できる</a:t>
            </a:r>
            <a:r>
              <a:rPr lang="en-US" altLang="ja-JP" sz="1500" dirty="0" smtClean="0"/>
              <a:t>OS</a:t>
            </a:r>
            <a:r>
              <a:rPr lang="ja-JP" altLang="en-US" sz="1500" dirty="0" smtClean="0"/>
              <a:t>を選択する。</a:t>
            </a:r>
            <a:endParaRPr kumimoji="1" lang="ja-JP" altLang="en-US" sz="1500" dirty="0"/>
          </a:p>
        </p:txBody>
      </p:sp>
      <p:sp>
        <p:nvSpPr>
          <p:cNvPr id="18" name="テキスト ボックス 17"/>
          <p:cNvSpPr txBox="1"/>
          <p:nvPr/>
        </p:nvSpPr>
        <p:spPr>
          <a:xfrm>
            <a:off x="827584" y="4005064"/>
            <a:ext cx="5832648" cy="1015663"/>
          </a:xfrm>
          <a:prstGeom prst="rect">
            <a:avLst/>
          </a:prstGeom>
          <a:noFill/>
          <a:ln>
            <a:solidFill>
              <a:srgbClr val="FF0000"/>
            </a:solidFill>
          </a:ln>
        </p:spPr>
        <p:txBody>
          <a:bodyPr wrap="square" rtlCol="0">
            <a:spAutoFit/>
          </a:bodyPr>
          <a:lstStyle/>
          <a:p>
            <a:r>
              <a:rPr lang="ja-JP" altLang="en-US" sz="1500" dirty="0" smtClean="0"/>
              <a:t>・インストーラを実行した時に同時に入れるソフトを選択する。</a:t>
            </a:r>
            <a:endParaRPr lang="en-US" altLang="ja-JP" sz="1500" dirty="0" smtClean="0"/>
          </a:p>
          <a:p>
            <a:r>
              <a:rPr kumimoji="1" lang="ja-JP" altLang="en-US" sz="1500" dirty="0" smtClean="0"/>
              <a:t>ソフトを起動するのに必要なファイル</a:t>
            </a:r>
            <a:r>
              <a:rPr kumimoji="1" lang="en-US" altLang="ja-JP" sz="1500" dirty="0" smtClean="0"/>
              <a:t>(.NET Framework</a:t>
            </a:r>
            <a:r>
              <a:rPr kumimoji="1" lang="ja-JP" altLang="en-US" sz="1500" dirty="0" smtClean="0"/>
              <a:t>等</a:t>
            </a:r>
            <a:r>
              <a:rPr kumimoji="1" lang="en-US" altLang="ja-JP" sz="1500" dirty="0" smtClean="0"/>
              <a:t>)</a:t>
            </a:r>
            <a:r>
              <a:rPr kumimoji="1" lang="ja-JP" altLang="en-US" sz="1500" dirty="0" smtClean="0"/>
              <a:t>はここでも選択できるが、後に必要なファイルを自動でピックアップしてくれる機能があるのでここ</a:t>
            </a:r>
            <a:r>
              <a:rPr lang="ja-JP" altLang="en-US" sz="1500" dirty="0"/>
              <a:t>で</a:t>
            </a:r>
            <a:r>
              <a:rPr lang="ja-JP" altLang="en-US" sz="1500" dirty="0" smtClean="0"/>
              <a:t>は特に選択する必要はない。</a:t>
            </a:r>
            <a:r>
              <a:rPr lang="en-US" altLang="ja-JP" sz="1500" dirty="0" smtClean="0"/>
              <a:t>(IE</a:t>
            </a:r>
            <a:r>
              <a:rPr lang="ja-JP" altLang="en-US" sz="1500" dirty="0" smtClean="0"/>
              <a:t>や</a:t>
            </a:r>
            <a:r>
              <a:rPr lang="en-US" altLang="ja-JP" sz="1500" dirty="0" err="1" smtClean="0"/>
              <a:t>AdobeReader</a:t>
            </a:r>
            <a:r>
              <a:rPr lang="ja-JP" altLang="en-US" sz="1500" dirty="0" smtClean="0"/>
              <a:t>は除く</a:t>
            </a:r>
            <a:r>
              <a:rPr lang="en-US" altLang="ja-JP" sz="1500" dirty="0" smtClean="0"/>
              <a:t>)</a:t>
            </a:r>
            <a:endParaRPr kumimoji="1" lang="ja-JP" altLang="en-US" sz="15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4310604"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6:</a:t>
            </a:r>
            <a:r>
              <a:rPr lang="ja-JP" altLang="en-US" sz="2000" dirty="0" smtClean="0"/>
              <a:t>インストールアーキテクチャ</a:t>
            </a:r>
            <a:endParaRPr lang="ja-JP" altLang="en-US" sz="2000" dirty="0"/>
          </a:p>
        </p:txBody>
      </p:sp>
      <p:pic>
        <p:nvPicPr>
          <p:cNvPr id="6146" name="Picture 2" descr="C:\Users\0048005897\InstallShieldLecture\InstallShieldImage\6.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2699792" y="1700808"/>
            <a:ext cx="3240360" cy="15841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11" idx="0"/>
            <a:endCxn id="7" idx="2"/>
          </p:cNvCxnSpPr>
          <p:nvPr/>
        </p:nvCxnSpPr>
        <p:spPr>
          <a:xfrm rot="5400000" flipH="1" flipV="1">
            <a:off x="3329862" y="4167082"/>
            <a:ext cx="1872208" cy="10801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179512" y="5157192"/>
            <a:ext cx="8064896" cy="323165"/>
          </a:xfrm>
          <a:prstGeom prst="rect">
            <a:avLst/>
          </a:prstGeom>
          <a:noFill/>
          <a:ln>
            <a:solidFill>
              <a:srgbClr val="FF0000"/>
            </a:solidFill>
          </a:ln>
        </p:spPr>
        <p:txBody>
          <a:bodyPr wrap="square" rtlCol="0">
            <a:spAutoFit/>
          </a:bodyPr>
          <a:lstStyle/>
          <a:p>
            <a:r>
              <a:rPr lang="ja-JP" altLang="en-US" sz="1500" dirty="0" smtClean="0"/>
              <a:t>・インストーラの中身を機能別に構成した時、どれをインストールさせるかを選択するのに編集する。</a:t>
            </a:r>
            <a:endParaRPr kumimoji="1" lang="ja-JP" altLang="en-US" sz="15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99320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7:</a:t>
            </a:r>
            <a:r>
              <a:rPr lang="ja-JP" altLang="en-US" sz="2000" dirty="0" smtClean="0"/>
              <a:t>アプリケーションファイル</a:t>
            </a:r>
            <a:endParaRPr lang="ja-JP" altLang="en-US" sz="2000" dirty="0"/>
          </a:p>
        </p:txBody>
      </p:sp>
      <p:pic>
        <p:nvPicPr>
          <p:cNvPr id="7170" name="Picture 2" descr="C:\Users\0048005897\InstallShieldLecture\InstallShieldImage\7.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7171" name="Picture 3" descr="C:\Users\0048005897\InstallShieldLecture\InstallShieldImage\8.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1043608" y="1844824"/>
            <a:ext cx="1080120"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角丸四角形 8"/>
          <p:cNvSpPr/>
          <p:nvPr/>
        </p:nvSpPr>
        <p:spPr>
          <a:xfrm>
            <a:off x="2123728" y="1844824"/>
            <a:ext cx="2160240"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1" name="直線矢印コネクタ 10"/>
          <p:cNvCxnSpPr/>
          <p:nvPr/>
        </p:nvCxnSpPr>
        <p:spPr>
          <a:xfrm rot="5400000" flipH="1" flipV="1">
            <a:off x="-396552" y="3645024"/>
            <a:ext cx="2448272" cy="14401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107504" y="5589240"/>
            <a:ext cx="8784976" cy="323165"/>
          </a:xfrm>
          <a:prstGeom prst="rect">
            <a:avLst/>
          </a:prstGeom>
          <a:noFill/>
          <a:ln>
            <a:solidFill>
              <a:srgbClr val="FF0000"/>
            </a:solidFill>
          </a:ln>
        </p:spPr>
        <p:txBody>
          <a:bodyPr wrap="square" rtlCol="0">
            <a:spAutoFit/>
          </a:bodyPr>
          <a:lstStyle/>
          <a:p>
            <a:r>
              <a:rPr lang="ja-JP" altLang="en-US" sz="1500" dirty="0" smtClean="0"/>
              <a:t>・まずここでインストールした時のディレクトリ構成を作成する。</a:t>
            </a:r>
            <a:r>
              <a:rPr lang="ja-JP" altLang="en-US" sz="1500" dirty="0"/>
              <a:t>ディレクトリ</a:t>
            </a:r>
            <a:r>
              <a:rPr kumimoji="1" lang="ja-JP" altLang="en-US" sz="1500" dirty="0" smtClean="0"/>
              <a:t>の追加は右クリックから選択できる。</a:t>
            </a:r>
            <a:endParaRPr kumimoji="1" lang="ja-JP" altLang="en-US" sz="1500" dirty="0"/>
          </a:p>
        </p:txBody>
      </p:sp>
      <p:cxnSp>
        <p:nvCxnSpPr>
          <p:cNvPr id="16" name="直線矢印コネクタ 15"/>
          <p:cNvCxnSpPr/>
          <p:nvPr/>
        </p:nvCxnSpPr>
        <p:spPr>
          <a:xfrm flipV="1">
            <a:off x="1835696" y="3140968"/>
            <a:ext cx="1368152" cy="12241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1835696" y="4365104"/>
            <a:ext cx="5904656" cy="323165"/>
          </a:xfrm>
          <a:prstGeom prst="rect">
            <a:avLst/>
          </a:prstGeom>
          <a:noFill/>
          <a:ln>
            <a:solidFill>
              <a:srgbClr val="FF0000"/>
            </a:solidFill>
          </a:ln>
        </p:spPr>
        <p:txBody>
          <a:bodyPr wrap="square" rtlCol="0">
            <a:spAutoFit/>
          </a:bodyPr>
          <a:lstStyle/>
          <a:p>
            <a:r>
              <a:rPr lang="ja-JP" altLang="en-US" sz="1500" dirty="0" smtClean="0"/>
              <a:t>・ディレクトリ構成が終了したら、このウインドウにファイルを追加していく。</a:t>
            </a:r>
            <a:endParaRPr kumimoji="1" lang="ja-JP" altLang="en-US" sz="1500" dirty="0"/>
          </a:p>
        </p:txBody>
      </p:sp>
      <p:sp>
        <p:nvSpPr>
          <p:cNvPr id="20" name="角丸四角形 19"/>
          <p:cNvSpPr/>
          <p:nvPr/>
        </p:nvSpPr>
        <p:spPr>
          <a:xfrm>
            <a:off x="3563888" y="3140968"/>
            <a:ext cx="72008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21" name="直線矢印コネクタ 20"/>
          <p:cNvCxnSpPr>
            <a:endCxn id="20" idx="1"/>
          </p:cNvCxnSpPr>
          <p:nvPr/>
        </p:nvCxnSpPr>
        <p:spPr>
          <a:xfrm flipV="1">
            <a:off x="1835696" y="3248980"/>
            <a:ext cx="1728192" cy="11161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1021</Words>
  <Application>Microsoft Office PowerPoint</Application>
  <PresentationFormat>画面に合わせる (4:3)</PresentationFormat>
  <Paragraphs>95</Paragraphs>
  <Slides>15</Slides>
  <Notes>0</Notes>
  <HiddenSlides>0</HiddenSlides>
  <MMClips>0</MMClips>
  <ScaleCrop>false</ScaleCrop>
  <HeadingPairs>
    <vt:vector size="4" baseType="variant">
      <vt:variant>
        <vt:lpstr>テーマ</vt:lpstr>
      </vt:variant>
      <vt:variant>
        <vt:i4>1</vt:i4>
      </vt:variant>
      <vt:variant>
        <vt:lpstr>スライド タイトル</vt:lpstr>
      </vt:variant>
      <vt:variant>
        <vt:i4>15</vt:i4>
      </vt:variant>
    </vt:vector>
  </HeadingPairs>
  <TitlesOfParts>
    <vt:vector size="16" baseType="lpstr">
      <vt:lpstr>Office テーマ</vt:lpstr>
      <vt:lpstr>スライド 1</vt:lpstr>
      <vt:lpstr>スライド 2</vt:lpstr>
      <vt:lpstr>スライド 3</vt:lpstr>
      <vt:lpstr>スライド 4</vt:lpstr>
      <vt:lpstr>スライド 5</vt:lpstr>
      <vt:lpstr>スライド 6</vt:lpstr>
      <vt:lpstr>スライド 7</vt:lpstr>
      <vt:lpstr>スライド 8</vt:lpstr>
      <vt:lpstr>スライド 9</vt:lpstr>
      <vt:lpstr>スライド 10</vt:lpstr>
      <vt:lpstr>スライド 11</vt:lpstr>
      <vt:lpstr>スライド 12</vt:lpstr>
      <vt:lpstr>スライド 13</vt:lpstr>
      <vt:lpstr>スライド 14</vt:lpstr>
      <vt:lpstr>スライド 15</vt:lpstr>
    </vt:vector>
  </TitlesOfParts>
  <Company>Sony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齋藤佑輔</dc:creator>
  <cp:lastModifiedBy>齋藤佑輔</cp:lastModifiedBy>
  <cp:revision>49</cp:revision>
  <dcterms:created xsi:type="dcterms:W3CDTF">2010-10-05T00:13:48Z</dcterms:created>
  <dcterms:modified xsi:type="dcterms:W3CDTF">2011-04-18T00:54:36Z</dcterms:modified>
</cp:coreProperties>
</file>