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7" r:id="rId3"/>
    <p:sldId id="278" r:id="rId4"/>
    <p:sldId id="279" r:id="rId5"/>
    <p:sldId id="280" r:id="rId6"/>
    <p:sldId id="281" r:id="rId7"/>
    <p:sldId id="283" r:id="rId8"/>
    <p:sldId id="284" r:id="rId9"/>
    <p:sldId id="282" r:id="rId10"/>
    <p:sldId id="273" r:id="rId11"/>
    <p:sldId id="285" r:id="rId12"/>
    <p:sldId id="287" r:id="rId13"/>
    <p:sldId id="286" r:id="rId14"/>
    <p:sldId id="288" r:id="rId15"/>
    <p:sldId id="289" r:id="rId16"/>
    <p:sldId id="290" r:id="rId17"/>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16" autoAdjust="0"/>
  </p:normalViewPr>
  <p:slideViewPr>
    <p:cSldViewPr showGuides="1">
      <p:cViewPr varScale="1">
        <p:scale>
          <a:sx n="114" d="100"/>
          <a:sy n="114" d="100"/>
        </p:scale>
        <p:origin x="-127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036BA8AD-0F1F-45EF-91CB-89B750E587AB}" type="datetimeFigureOut">
              <a:rPr kumimoji="1" lang="ja-JP" altLang="en-US" smtClean="0"/>
              <a:pPr/>
              <a:t>2011/4/18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021E95F6-51FA-4CCA-BFF8-84ED3DF718C8}"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6BA8AD-0F1F-45EF-91CB-89B750E587AB}" type="datetimeFigureOut">
              <a:rPr kumimoji="1" lang="ja-JP" altLang="en-US" smtClean="0"/>
              <a:pPr/>
              <a:t>2011/4/18</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E95F6-51FA-4CCA-BFF8-84ED3DF718C8}"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hyperlink" Target="http://www.kanadea.com/installer/old_bugs.htm"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819811"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14:</a:t>
            </a:r>
            <a:r>
              <a:rPr lang="ja-JP" altLang="en-US" sz="2000" dirty="0" smtClean="0"/>
              <a:t>一般情報</a:t>
            </a:r>
            <a:r>
              <a:rPr lang="en-US" altLang="ja-JP" sz="2000" dirty="0" smtClean="0"/>
              <a:t>(2)</a:t>
            </a:r>
            <a:endParaRPr lang="ja-JP" altLang="en-US" sz="2000" dirty="0"/>
          </a:p>
        </p:txBody>
      </p:sp>
      <p:pic>
        <p:nvPicPr>
          <p:cNvPr id="14338" name="Picture 2" descr="C:\Users\0048005897\InstallShieldLecture\InstallShieldImage\14-a.PNG"/>
          <p:cNvPicPr>
            <a:picLocks noChangeAspect="1" noChangeArrowheads="1"/>
          </p:cNvPicPr>
          <p:nvPr/>
        </p:nvPicPr>
        <p:blipFill>
          <a:blip r:embed="rId2" cstate="print"/>
          <a:srcRect/>
          <a:stretch>
            <a:fillRect/>
          </a:stretch>
        </p:blipFill>
        <p:spPr bwMode="auto">
          <a:xfrm>
            <a:off x="107504" y="1124744"/>
            <a:ext cx="7315200" cy="4423410"/>
          </a:xfrm>
          <a:prstGeom prst="rect">
            <a:avLst/>
          </a:prstGeom>
          <a:noFill/>
        </p:spPr>
      </p:pic>
      <p:sp>
        <p:nvSpPr>
          <p:cNvPr id="7" name="テキスト ボックス 6"/>
          <p:cNvSpPr txBox="1"/>
          <p:nvPr/>
        </p:nvSpPr>
        <p:spPr>
          <a:xfrm>
            <a:off x="179512" y="5517232"/>
            <a:ext cx="8784976" cy="1246495"/>
          </a:xfrm>
          <a:prstGeom prst="rect">
            <a:avLst/>
          </a:prstGeom>
          <a:solidFill>
            <a:schemeClr val="bg1"/>
          </a:solidFill>
          <a:ln>
            <a:solidFill>
              <a:srgbClr val="FF0000"/>
            </a:solidFill>
          </a:ln>
        </p:spPr>
        <p:txBody>
          <a:bodyPr wrap="square" rtlCol="0">
            <a:spAutoFit/>
          </a:bodyPr>
          <a:lstStyle/>
          <a:p>
            <a:r>
              <a:rPr lang="ja-JP" altLang="en-US" sz="1500" dirty="0" smtClean="0"/>
              <a:t>・</a:t>
            </a:r>
            <a:r>
              <a:rPr lang="ja-JP" altLang="en-US" sz="1500" dirty="0"/>
              <a:t>製品</a:t>
            </a:r>
            <a:r>
              <a:rPr lang="ja-JP" altLang="en-US" sz="1500" dirty="0" smtClean="0"/>
              <a:t>コード、アップグレード、パッケージコードについてはドキュメント末のまとめに記述する。</a:t>
            </a:r>
            <a:endParaRPr lang="en-US" altLang="ja-JP" sz="1500" dirty="0" smtClean="0"/>
          </a:p>
          <a:p>
            <a:r>
              <a:rPr lang="ja-JP" altLang="en-US" sz="1500" dirty="0"/>
              <a:t>主</a:t>
            </a:r>
            <a:r>
              <a:rPr lang="ja-JP" altLang="en-US" sz="1500" dirty="0" smtClean="0"/>
              <a:t>にインストーラ管理で必要になる。アップグレードでは重要になるコード。</a:t>
            </a:r>
            <a:endParaRPr lang="en-US" altLang="ja-JP" sz="1500" dirty="0" smtClean="0"/>
          </a:p>
          <a:p>
            <a:r>
              <a:rPr lang="ja-JP" altLang="en-US" sz="1500" dirty="0" smtClean="0"/>
              <a:t>・製品バージョンはこのインストーラのバージョンとなる。</a:t>
            </a:r>
            <a:endParaRPr lang="en-US" altLang="ja-JP" sz="1500" dirty="0" smtClean="0"/>
          </a:p>
          <a:p>
            <a:r>
              <a:rPr lang="ja-JP" altLang="en-US" sz="1500" dirty="0" smtClean="0"/>
              <a:t>バージョン管理をしたりアップグレードに使用する数値。</a:t>
            </a:r>
            <a:endParaRPr lang="en-US" altLang="ja-JP" sz="1500" dirty="0" smtClean="0"/>
          </a:p>
          <a:p>
            <a:r>
              <a:rPr lang="ja-JP" altLang="en-US" sz="1500" dirty="0" smtClean="0"/>
              <a:t>・</a:t>
            </a:r>
            <a:r>
              <a:rPr lang="en-US" altLang="ja-JP" sz="1500" dirty="0" smtClean="0"/>
              <a:t>{</a:t>
            </a:r>
            <a:r>
              <a:rPr lang="en-US" altLang="ja-JP" sz="1500" dirty="0" err="1" smtClean="0"/>
              <a:t>Company_Name</a:t>
            </a:r>
            <a:r>
              <a:rPr lang="en-US" altLang="ja-JP" sz="1500" dirty="0" smtClean="0"/>
              <a:t>}Sony Corp.</a:t>
            </a:r>
            <a:r>
              <a:rPr lang="ja-JP" altLang="en-US" sz="1500" dirty="0" smtClean="0"/>
              <a:t>などとしておけば他の文字列入力の際に</a:t>
            </a:r>
            <a:r>
              <a:rPr lang="en-US" altLang="ja-JP" sz="1500" dirty="0" smtClean="0"/>
              <a:t>{</a:t>
            </a:r>
            <a:r>
              <a:rPr lang="en-US" altLang="ja-JP" sz="1500" dirty="0" err="1" smtClean="0"/>
              <a:t>Company_Name</a:t>
            </a:r>
            <a:r>
              <a:rPr lang="en-US" altLang="ja-JP" sz="1500" dirty="0" smtClean="0"/>
              <a:t>}</a:t>
            </a:r>
            <a:r>
              <a:rPr lang="ja-JP" altLang="en-US" sz="1500" dirty="0" smtClean="0"/>
              <a:t>のみで使用できる。</a:t>
            </a:r>
            <a:endParaRPr lang="en-US" altLang="ja-JP" sz="15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65309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23:</a:t>
            </a:r>
            <a:r>
              <a:rPr lang="ja-JP" altLang="en-US" sz="2000" dirty="0" smtClean="0"/>
              <a:t>リリース</a:t>
            </a:r>
            <a:r>
              <a:rPr lang="en-US" altLang="ja-JP" sz="2000" dirty="0" smtClean="0"/>
              <a:t>(1)</a:t>
            </a:r>
            <a:endParaRPr lang="ja-JP" altLang="en-US" sz="2000" dirty="0"/>
          </a:p>
        </p:txBody>
      </p:sp>
      <p:pic>
        <p:nvPicPr>
          <p:cNvPr id="23554" name="Picture 2" descr="C:\Users\0048005897\InstallShieldLecture\InstallShieldImage\23-a.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3995936" y="1772816"/>
            <a:ext cx="3528392" cy="144016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9" idx="0"/>
            <a:endCxn id="7" idx="2"/>
          </p:cNvCxnSpPr>
          <p:nvPr/>
        </p:nvCxnSpPr>
        <p:spPr>
          <a:xfrm rot="5400000" flipH="1" flipV="1">
            <a:off x="4301970" y="3483006"/>
            <a:ext cx="1728192" cy="11881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359532" y="4941168"/>
            <a:ext cx="8424936" cy="784830"/>
          </a:xfrm>
          <a:prstGeom prst="rect">
            <a:avLst/>
          </a:prstGeom>
          <a:noFill/>
          <a:ln>
            <a:solidFill>
              <a:srgbClr val="FF0000"/>
            </a:solidFill>
          </a:ln>
        </p:spPr>
        <p:txBody>
          <a:bodyPr wrap="square" rtlCol="0">
            <a:spAutoFit/>
          </a:bodyPr>
          <a:lstStyle/>
          <a:p>
            <a:r>
              <a:rPr kumimoji="1" lang="ja-JP" altLang="en-US" sz="1500" dirty="0" smtClean="0"/>
              <a:t>・今まで設定した値をオーバーライドしたい時に使用する。</a:t>
            </a:r>
            <a:endParaRPr lang="en-US" altLang="ja-JP" sz="1500" dirty="0"/>
          </a:p>
          <a:p>
            <a:r>
              <a:rPr kumimoji="1" lang="ja-JP" altLang="en-US" sz="1500" dirty="0" smtClean="0"/>
              <a:t>要するに毎回リリースするのに一定となるものはここで設定してしまうのが良い。</a:t>
            </a:r>
            <a:endParaRPr kumimoji="1" lang="en-US" altLang="ja-JP" sz="1500" dirty="0" smtClean="0"/>
          </a:p>
          <a:p>
            <a:r>
              <a:rPr lang="ja-JP" altLang="en-US" sz="1500" dirty="0" smtClean="0"/>
              <a:t>・セットアップファイル名はここで入力する。</a:t>
            </a:r>
            <a:r>
              <a:rPr lang="en-US" altLang="ja-JP" sz="1500" dirty="0" smtClean="0"/>
              <a:t>(</a:t>
            </a:r>
            <a:r>
              <a:rPr lang="ja-JP" altLang="en-US" sz="1500" dirty="0" smtClean="0"/>
              <a:t>ビルドしたインストーラのファイル名を変更しても同じ</a:t>
            </a:r>
            <a:r>
              <a:rPr lang="en-US" altLang="ja-JP" sz="1500" dirty="0" smtClean="0"/>
              <a:t>)</a:t>
            </a:r>
            <a:endParaRPr kumimoji="1" lang="en-US" altLang="ja-JP" sz="15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65309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24:</a:t>
            </a:r>
            <a:r>
              <a:rPr lang="ja-JP" altLang="en-US" sz="2000" dirty="0" smtClean="0"/>
              <a:t>リリース</a:t>
            </a:r>
            <a:r>
              <a:rPr lang="en-US" altLang="ja-JP" sz="2000" dirty="0" smtClean="0"/>
              <a:t>(2)</a:t>
            </a:r>
            <a:endParaRPr lang="ja-JP" altLang="en-US" sz="2000" dirty="0"/>
          </a:p>
        </p:txBody>
      </p:sp>
      <p:pic>
        <p:nvPicPr>
          <p:cNvPr id="24578" name="Picture 2" descr="C:\Users\0048005897\InstallShieldLecture\InstallShieldImage\23-b.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3995936" y="2132856"/>
            <a:ext cx="3528392" cy="12961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9" idx="0"/>
            <a:endCxn id="7" idx="2"/>
          </p:cNvCxnSpPr>
          <p:nvPr/>
        </p:nvCxnSpPr>
        <p:spPr>
          <a:xfrm rot="5400000" flipH="1" flipV="1">
            <a:off x="4409982" y="3591018"/>
            <a:ext cx="1512168" cy="11881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359532" y="4941168"/>
            <a:ext cx="8424936" cy="553998"/>
          </a:xfrm>
          <a:prstGeom prst="rect">
            <a:avLst/>
          </a:prstGeom>
          <a:noFill/>
          <a:ln>
            <a:solidFill>
              <a:srgbClr val="FF0000"/>
            </a:solidFill>
          </a:ln>
        </p:spPr>
        <p:txBody>
          <a:bodyPr wrap="square" rtlCol="0">
            <a:spAutoFit/>
          </a:bodyPr>
          <a:lstStyle/>
          <a:p>
            <a:r>
              <a:rPr lang="ja-JP" altLang="en-US" sz="1500" dirty="0" smtClean="0"/>
              <a:t>・</a:t>
            </a:r>
            <a:r>
              <a:rPr kumimoji="1" lang="ja-JP" altLang="en-US" sz="1500" dirty="0" smtClean="0"/>
              <a:t>今まで設定した値をオーバーライドしたい時に使用する。</a:t>
            </a:r>
            <a:endParaRPr lang="en-US" altLang="ja-JP" sz="1500" dirty="0"/>
          </a:p>
          <a:p>
            <a:r>
              <a:rPr kumimoji="1" lang="ja-JP" altLang="en-US" sz="1500" dirty="0" smtClean="0"/>
              <a:t>要するに毎回リリースするのに一定となるものはここで設定してしまうのが良い。</a:t>
            </a:r>
            <a:endParaRPr kumimoji="1" lang="en-US" altLang="ja-JP" sz="15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65309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25:</a:t>
            </a:r>
            <a:r>
              <a:rPr lang="ja-JP" altLang="en-US" sz="2000" dirty="0" smtClean="0"/>
              <a:t>リリース</a:t>
            </a:r>
            <a:r>
              <a:rPr lang="en-US" altLang="ja-JP" sz="2000" dirty="0" smtClean="0"/>
              <a:t>(3)</a:t>
            </a:r>
            <a:endParaRPr lang="ja-JP" altLang="en-US" sz="2000" dirty="0"/>
          </a:p>
        </p:txBody>
      </p:sp>
      <p:pic>
        <p:nvPicPr>
          <p:cNvPr id="25602" name="Picture 2" descr="C:\Users\0048005897\InstallShieldLecture\InstallShieldImage\23-c.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3995936" y="3068960"/>
            <a:ext cx="3528392"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9" idx="0"/>
            <a:endCxn id="7" idx="2"/>
          </p:cNvCxnSpPr>
          <p:nvPr/>
        </p:nvCxnSpPr>
        <p:spPr>
          <a:xfrm rot="5400000" flipH="1" flipV="1">
            <a:off x="4409982" y="3591018"/>
            <a:ext cx="1512168" cy="118813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359532" y="4941168"/>
            <a:ext cx="8424936" cy="323165"/>
          </a:xfrm>
          <a:prstGeom prst="rect">
            <a:avLst/>
          </a:prstGeom>
          <a:noFill/>
          <a:ln>
            <a:solidFill>
              <a:srgbClr val="FF0000"/>
            </a:solidFill>
          </a:ln>
        </p:spPr>
        <p:txBody>
          <a:bodyPr wrap="square" rtlCol="0">
            <a:spAutoFit/>
          </a:bodyPr>
          <a:lstStyle/>
          <a:p>
            <a:r>
              <a:rPr lang="ja-JP" altLang="en-US" sz="1500" dirty="0" smtClean="0"/>
              <a:t>・インストーラの著作権等を設定する。</a:t>
            </a:r>
            <a:endParaRPr kumimoji="1" lang="en-US" altLang="ja-JP" sz="15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65309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26:</a:t>
            </a:r>
            <a:r>
              <a:rPr lang="ja-JP" altLang="en-US" sz="2000" dirty="0" smtClean="0"/>
              <a:t>リリース</a:t>
            </a:r>
            <a:r>
              <a:rPr lang="en-US" altLang="ja-JP" sz="2000" dirty="0" smtClean="0"/>
              <a:t>(4)</a:t>
            </a:r>
            <a:endParaRPr lang="ja-JP" altLang="en-US" sz="2000" dirty="0"/>
          </a:p>
        </p:txBody>
      </p:sp>
      <p:pic>
        <p:nvPicPr>
          <p:cNvPr id="26626" name="Picture 2" descr="C:\Users\0048005897\InstallShieldLecture\InstallShieldImage\24-e.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3995936" y="1772816"/>
            <a:ext cx="3528392"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9" idx="0"/>
            <a:endCxn id="7" idx="2"/>
          </p:cNvCxnSpPr>
          <p:nvPr/>
        </p:nvCxnSpPr>
        <p:spPr>
          <a:xfrm rot="5400000" flipH="1" flipV="1">
            <a:off x="4058943" y="3311987"/>
            <a:ext cx="3096344" cy="3060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2771800" y="5013176"/>
            <a:ext cx="5364596" cy="323165"/>
          </a:xfrm>
          <a:prstGeom prst="rect">
            <a:avLst/>
          </a:prstGeom>
          <a:noFill/>
          <a:ln>
            <a:solidFill>
              <a:srgbClr val="FF0000"/>
            </a:solidFill>
          </a:ln>
        </p:spPr>
        <p:txBody>
          <a:bodyPr wrap="square" rtlCol="0">
            <a:spAutoFit/>
          </a:bodyPr>
          <a:lstStyle/>
          <a:p>
            <a:r>
              <a:rPr lang="ja-JP" altLang="en-US" sz="1500" dirty="0" smtClean="0"/>
              <a:t>・</a:t>
            </a:r>
            <a:r>
              <a:rPr lang="en-US" altLang="ja-JP" sz="1500" dirty="0" smtClean="0"/>
              <a:t>.NET Framework</a:t>
            </a:r>
            <a:r>
              <a:rPr lang="ja-JP" altLang="en-US" sz="1500" dirty="0" smtClean="0"/>
              <a:t>が必要な場合、どこから抽出するのか選択する</a:t>
            </a:r>
            <a:endParaRPr lang="en-US" altLang="ja-JP" sz="15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45940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27:</a:t>
            </a:r>
            <a:r>
              <a:rPr lang="ja-JP" altLang="en-US" sz="2000" dirty="0" smtClean="0"/>
              <a:t>依存関係スキャナ</a:t>
            </a:r>
            <a:endParaRPr lang="ja-JP" altLang="en-US" sz="2000" dirty="0"/>
          </a:p>
        </p:txBody>
      </p:sp>
      <p:pic>
        <p:nvPicPr>
          <p:cNvPr id="27650" name="Picture 2" descr="C:\Users\0048005897\InstallShieldLecture\InstallShieldImage\25.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flipH="1">
            <a:off x="2771800" y="1916832"/>
            <a:ext cx="360040"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9" idx="0"/>
            <a:endCxn id="7" idx="2"/>
          </p:cNvCxnSpPr>
          <p:nvPr/>
        </p:nvCxnSpPr>
        <p:spPr>
          <a:xfrm rot="16200000" flipV="1">
            <a:off x="3113838" y="2042846"/>
            <a:ext cx="1512168" cy="183620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flipH="1">
            <a:off x="1331640" y="3717032"/>
            <a:ext cx="6912768" cy="553998"/>
          </a:xfrm>
          <a:prstGeom prst="rect">
            <a:avLst/>
          </a:prstGeom>
          <a:solidFill>
            <a:schemeClr val="bg1"/>
          </a:solidFill>
          <a:ln>
            <a:solidFill>
              <a:srgbClr val="FF0000"/>
            </a:solidFill>
          </a:ln>
        </p:spPr>
        <p:txBody>
          <a:bodyPr wrap="square" rtlCol="0">
            <a:spAutoFit/>
          </a:bodyPr>
          <a:lstStyle/>
          <a:p>
            <a:r>
              <a:rPr lang="ja-JP" altLang="en-US" sz="1500" dirty="0" smtClean="0"/>
              <a:t>・スタティックスキャンを実行する。</a:t>
            </a:r>
            <a:endParaRPr lang="en-US" altLang="ja-JP" sz="1500" dirty="0" smtClean="0"/>
          </a:p>
          <a:p>
            <a:r>
              <a:rPr lang="ja-JP" altLang="en-US" sz="1500" dirty="0" smtClean="0"/>
              <a:t>・これを行なうことでアプリケーションを実行するのに必要なファイルを収集してくれる。</a:t>
            </a:r>
            <a:endParaRPr lang="en-US" altLang="ja-JP" sz="1500" dirty="0" smtClean="0"/>
          </a:p>
        </p:txBody>
      </p:sp>
      <p:pic>
        <p:nvPicPr>
          <p:cNvPr id="27651" name="Picture 3" descr="C:\Users\0048005897\InstallShieldLecture\InstallShieldImage\26.PNG"/>
          <p:cNvPicPr>
            <a:picLocks noChangeAspect="1" noChangeArrowheads="1"/>
          </p:cNvPicPr>
          <p:nvPr/>
        </p:nvPicPr>
        <p:blipFill>
          <a:blip r:embed="rId3" cstate="print"/>
          <a:srcRect/>
          <a:stretch>
            <a:fillRect/>
          </a:stretch>
        </p:blipFill>
        <p:spPr bwMode="auto">
          <a:xfrm>
            <a:off x="539552" y="4365104"/>
            <a:ext cx="2133600" cy="1333500"/>
          </a:xfrm>
          <a:prstGeom prst="rect">
            <a:avLst/>
          </a:prstGeom>
          <a:noFill/>
        </p:spPr>
      </p:pic>
      <p:pic>
        <p:nvPicPr>
          <p:cNvPr id="27652" name="Picture 4" descr="C:\Users\0048005897\InstallShieldLecture\InstallShieldImage\27.PNG"/>
          <p:cNvPicPr>
            <a:picLocks noChangeAspect="1" noChangeArrowheads="1"/>
          </p:cNvPicPr>
          <p:nvPr/>
        </p:nvPicPr>
        <p:blipFill>
          <a:blip r:embed="rId4" cstate="print"/>
          <a:srcRect/>
          <a:stretch>
            <a:fillRect/>
          </a:stretch>
        </p:blipFill>
        <p:spPr bwMode="auto">
          <a:xfrm>
            <a:off x="1691680" y="5524500"/>
            <a:ext cx="2133600" cy="1333500"/>
          </a:xfrm>
          <a:prstGeom prst="rect">
            <a:avLst/>
          </a:prstGeom>
          <a:noFill/>
        </p:spPr>
      </p:pic>
      <p:pic>
        <p:nvPicPr>
          <p:cNvPr id="27653" name="Picture 5" descr="C:\Users\0048005897\InstallShieldLecture\InstallShieldImage\28.PNG"/>
          <p:cNvPicPr>
            <a:picLocks noChangeAspect="1" noChangeArrowheads="1"/>
          </p:cNvPicPr>
          <p:nvPr/>
        </p:nvPicPr>
        <p:blipFill>
          <a:blip r:embed="rId5" cstate="print"/>
          <a:srcRect/>
          <a:stretch>
            <a:fillRect/>
          </a:stretch>
        </p:blipFill>
        <p:spPr bwMode="auto">
          <a:xfrm>
            <a:off x="2987824" y="4293096"/>
            <a:ext cx="2133600" cy="1333500"/>
          </a:xfrm>
          <a:prstGeom prst="rect">
            <a:avLst/>
          </a:prstGeom>
          <a:noFill/>
        </p:spPr>
      </p:pic>
      <p:pic>
        <p:nvPicPr>
          <p:cNvPr id="27654" name="Picture 6" descr="C:\Users\0048005897\InstallShieldLecture\InstallShieldImage\29.PNG"/>
          <p:cNvPicPr>
            <a:picLocks noChangeAspect="1" noChangeArrowheads="1"/>
          </p:cNvPicPr>
          <p:nvPr/>
        </p:nvPicPr>
        <p:blipFill>
          <a:blip r:embed="rId6" cstate="print"/>
          <a:srcRect/>
          <a:stretch>
            <a:fillRect/>
          </a:stretch>
        </p:blipFill>
        <p:spPr bwMode="auto">
          <a:xfrm>
            <a:off x="6876256" y="4437112"/>
            <a:ext cx="2133600" cy="1333500"/>
          </a:xfrm>
          <a:prstGeom prst="rect">
            <a:avLst/>
          </a:prstGeom>
          <a:noFill/>
        </p:spPr>
      </p:pic>
      <p:sp>
        <p:nvSpPr>
          <p:cNvPr id="23" name="ストライプ矢印 22"/>
          <p:cNvSpPr/>
          <p:nvPr/>
        </p:nvSpPr>
        <p:spPr>
          <a:xfrm rot="2679627">
            <a:off x="2411760" y="5373216"/>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ストライプ矢印 23"/>
          <p:cNvSpPr/>
          <p:nvPr/>
        </p:nvSpPr>
        <p:spPr>
          <a:xfrm rot="19056863">
            <a:off x="3494174" y="5375511"/>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ストライプ矢印 24"/>
          <p:cNvSpPr/>
          <p:nvPr/>
        </p:nvSpPr>
        <p:spPr>
          <a:xfrm rot="2755296">
            <a:off x="4824028" y="530373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ストライプ矢印 25"/>
          <p:cNvSpPr/>
          <p:nvPr/>
        </p:nvSpPr>
        <p:spPr>
          <a:xfrm rot="19302690">
            <a:off x="6661046" y="5446039"/>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flipH="1">
            <a:off x="5148064" y="5661248"/>
            <a:ext cx="1584176" cy="784830"/>
          </a:xfrm>
          <a:prstGeom prst="rect">
            <a:avLst/>
          </a:prstGeom>
          <a:noFill/>
          <a:ln>
            <a:solidFill>
              <a:srgbClr val="FF0000"/>
            </a:solidFill>
          </a:ln>
        </p:spPr>
        <p:txBody>
          <a:bodyPr wrap="square" rtlCol="0">
            <a:spAutoFit/>
          </a:bodyPr>
          <a:lstStyle/>
          <a:p>
            <a:r>
              <a:rPr lang="ja-JP" altLang="en-US" sz="1500" dirty="0" smtClean="0"/>
              <a:t>・ピックアップされたファイルに全てチェックする</a:t>
            </a:r>
            <a:endParaRPr lang="en-US" altLang="ja-JP" sz="15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744469"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28:</a:t>
            </a:r>
            <a:r>
              <a:rPr lang="ja-JP" altLang="en-US" sz="2000" dirty="0" smtClean="0"/>
              <a:t>再確認する</a:t>
            </a:r>
            <a:endParaRPr lang="ja-JP" altLang="en-US" sz="2000" dirty="0"/>
          </a:p>
        </p:txBody>
      </p:sp>
      <p:sp>
        <p:nvSpPr>
          <p:cNvPr id="7" name="テキスト ボックス 6"/>
          <p:cNvSpPr txBox="1"/>
          <p:nvPr/>
        </p:nvSpPr>
        <p:spPr>
          <a:xfrm>
            <a:off x="107504" y="1052736"/>
            <a:ext cx="8928992" cy="1015663"/>
          </a:xfrm>
          <a:prstGeom prst="rect">
            <a:avLst/>
          </a:prstGeom>
          <a:noFill/>
        </p:spPr>
        <p:txBody>
          <a:bodyPr wrap="square" rtlCol="0">
            <a:spAutoFit/>
          </a:bodyPr>
          <a:lstStyle/>
          <a:p>
            <a:r>
              <a:rPr kumimoji="1" lang="ja-JP" altLang="en-US" sz="2000" dirty="0" smtClean="0"/>
              <a:t>・</a:t>
            </a:r>
            <a:r>
              <a:rPr kumimoji="1" lang="en-US" altLang="ja-JP" sz="2000" dirty="0" smtClean="0"/>
              <a:t>PROCESS1</a:t>
            </a:r>
            <a:r>
              <a:rPr kumimoji="1" lang="ja-JP" altLang="en-US" sz="2000" dirty="0" smtClean="0"/>
              <a:t>～</a:t>
            </a:r>
            <a:r>
              <a:rPr kumimoji="1" lang="en-US" altLang="ja-JP" sz="2000" dirty="0" smtClean="0"/>
              <a:t>27</a:t>
            </a:r>
            <a:r>
              <a:rPr lang="ja-JP" altLang="en-US" sz="2000" dirty="0" smtClean="0"/>
              <a:t>で設定した箇所をもう一度全て確認する。</a:t>
            </a:r>
            <a:endParaRPr lang="en-US" altLang="ja-JP" sz="2000" dirty="0" smtClean="0"/>
          </a:p>
          <a:p>
            <a:r>
              <a:rPr kumimoji="1" lang="ja-JP" altLang="en-US" sz="2000" dirty="0"/>
              <a:t>これ</a:t>
            </a:r>
            <a:r>
              <a:rPr kumimoji="1" lang="ja-JP" altLang="en-US" sz="2000" dirty="0" smtClean="0"/>
              <a:t>は変更した内容に対して</a:t>
            </a:r>
            <a:r>
              <a:rPr lang="en-US" altLang="ja-JP" sz="2000" dirty="0" err="1" smtClean="0"/>
              <a:t>InstallShield</a:t>
            </a:r>
            <a:r>
              <a:rPr lang="ja-JP" altLang="en-US" sz="2000" dirty="0" smtClean="0"/>
              <a:t>が</a:t>
            </a:r>
            <a:r>
              <a:rPr kumimoji="1" lang="ja-JP" altLang="en-US" sz="2000" dirty="0" smtClean="0"/>
              <a:t>自動的に他の項目も再設定してしまうため。</a:t>
            </a:r>
            <a:endParaRPr kumimoji="1" lang="en-US" altLang="ja-JP" sz="2000" dirty="0" smtClean="0"/>
          </a:p>
        </p:txBody>
      </p:sp>
      <p:sp>
        <p:nvSpPr>
          <p:cNvPr id="8" name="テキスト ボックス 7"/>
          <p:cNvSpPr txBox="1"/>
          <p:nvPr/>
        </p:nvSpPr>
        <p:spPr>
          <a:xfrm>
            <a:off x="107504" y="2204864"/>
            <a:ext cx="8928992" cy="4093428"/>
          </a:xfrm>
          <a:prstGeom prst="rect">
            <a:avLst/>
          </a:prstGeom>
          <a:noFill/>
        </p:spPr>
        <p:txBody>
          <a:bodyPr wrap="square" rtlCol="0">
            <a:spAutoFit/>
          </a:bodyPr>
          <a:lstStyle/>
          <a:p>
            <a:pPr algn="ctr"/>
            <a:r>
              <a:rPr kumimoji="1" lang="en-US" altLang="ja-JP" sz="2000" dirty="0" smtClean="0"/>
              <a:t>【</a:t>
            </a:r>
            <a:r>
              <a:rPr kumimoji="1" lang="ja-JP" altLang="en-US" sz="2000" dirty="0" smtClean="0"/>
              <a:t>メジャーアップグレードに関して</a:t>
            </a:r>
            <a:r>
              <a:rPr kumimoji="1" lang="en-US" altLang="ja-JP" sz="2000" dirty="0" smtClean="0"/>
              <a:t>】</a:t>
            </a:r>
          </a:p>
          <a:p>
            <a:r>
              <a:rPr lang="ja-JP" altLang="en-US" sz="2000" dirty="0" smtClean="0"/>
              <a:t>・</a:t>
            </a:r>
            <a:r>
              <a:rPr lang="en-US" altLang="ja-JP" sz="2000" dirty="0" smtClean="0"/>
              <a:t>[</a:t>
            </a:r>
            <a:r>
              <a:rPr lang="ja-JP" altLang="en-US" sz="2000" dirty="0"/>
              <a:t>一般情報</a:t>
            </a:r>
            <a:r>
              <a:rPr lang="en-US" altLang="ja-JP" sz="2000" dirty="0" smtClean="0"/>
              <a:t>]-[</a:t>
            </a:r>
            <a:r>
              <a:rPr lang="ja-JP" altLang="en-US" sz="2000" dirty="0"/>
              <a:t>概要情報ストリーム</a:t>
            </a:r>
            <a:r>
              <a:rPr lang="en-US" altLang="ja-JP" sz="2000" dirty="0" smtClean="0"/>
              <a:t>]</a:t>
            </a:r>
            <a:r>
              <a:rPr lang="ja-JP" altLang="en-US" sz="2000" dirty="0" smtClean="0"/>
              <a:t>⇒パッケージコード </a:t>
            </a:r>
            <a:r>
              <a:rPr lang="ja-JP" altLang="en-US" sz="2000" dirty="0"/>
              <a:t>を新しいものにする。</a:t>
            </a:r>
            <a:br>
              <a:rPr lang="ja-JP" altLang="en-US" sz="2000" dirty="0"/>
            </a:br>
            <a:r>
              <a:rPr lang="ja-JP" altLang="en-US" sz="2000" dirty="0" smtClean="0"/>
              <a:t>・</a:t>
            </a:r>
            <a:r>
              <a:rPr lang="en-US" altLang="ja-JP" sz="2000" dirty="0" smtClean="0"/>
              <a:t>[</a:t>
            </a:r>
            <a:r>
              <a:rPr lang="ja-JP" altLang="en-US" sz="2000" dirty="0"/>
              <a:t>一般情報</a:t>
            </a:r>
            <a:r>
              <a:rPr lang="en-US" altLang="ja-JP" sz="2000" dirty="0" smtClean="0"/>
              <a:t>]-[</a:t>
            </a:r>
            <a:r>
              <a:rPr lang="ja-JP" altLang="en-US" sz="2000" dirty="0"/>
              <a:t>製品のプロパティ</a:t>
            </a:r>
            <a:r>
              <a:rPr lang="en-US" altLang="ja-JP" sz="2000" dirty="0" smtClean="0"/>
              <a:t>]</a:t>
            </a:r>
            <a:r>
              <a:rPr lang="ja-JP" altLang="en-US" sz="2000" dirty="0" smtClean="0"/>
              <a:t>⇒製品</a:t>
            </a:r>
            <a:r>
              <a:rPr lang="ja-JP" altLang="en-US" sz="2000" dirty="0"/>
              <a:t>コードを新しいものにする。</a:t>
            </a:r>
            <a:br>
              <a:rPr lang="ja-JP" altLang="en-US" sz="2000" dirty="0"/>
            </a:br>
            <a:r>
              <a:rPr lang="ja-JP" altLang="en-US" sz="2000" dirty="0" smtClean="0"/>
              <a:t>・⇒アップグレードコード</a:t>
            </a:r>
            <a:r>
              <a:rPr lang="ja-JP" altLang="en-US" sz="2000" dirty="0"/>
              <a:t>は変えてはいけない。</a:t>
            </a:r>
            <a:br>
              <a:rPr lang="ja-JP" altLang="en-US" sz="2000" dirty="0"/>
            </a:br>
            <a:r>
              <a:rPr lang="ja-JP" altLang="en-US" sz="2000" dirty="0" smtClean="0"/>
              <a:t>・</a:t>
            </a:r>
            <a:r>
              <a:rPr lang="en-US" altLang="ja-JP" sz="2000" dirty="0" smtClean="0"/>
              <a:t>[</a:t>
            </a:r>
            <a:r>
              <a:rPr lang="ja-JP" altLang="en-US" sz="2000" dirty="0"/>
              <a:t>アップグレード</a:t>
            </a:r>
            <a:r>
              <a:rPr lang="en-US" altLang="ja-JP" sz="2000" dirty="0" smtClean="0"/>
              <a:t>]-[</a:t>
            </a:r>
            <a:r>
              <a:rPr lang="ja-JP" altLang="en-US" sz="2000" dirty="0"/>
              <a:t>アップグレード シナリオのセットアップを設定</a:t>
            </a:r>
            <a:r>
              <a:rPr lang="en-US" altLang="ja-JP" sz="2000" dirty="0" smtClean="0"/>
              <a:t>]-[</a:t>
            </a:r>
            <a:r>
              <a:rPr lang="en-US" altLang="ja-JP" sz="2000" dirty="0"/>
              <a:t>Windows Installer </a:t>
            </a:r>
            <a:r>
              <a:rPr lang="ja-JP" altLang="en-US" sz="2000" dirty="0"/>
              <a:t>セットアップのアップグレード</a:t>
            </a:r>
            <a:r>
              <a:rPr lang="en-US" altLang="ja-JP" sz="2000" dirty="0" smtClean="0"/>
              <a:t>]</a:t>
            </a:r>
            <a:r>
              <a:rPr lang="ja-JP" altLang="en-US" sz="2000" dirty="0" smtClean="0"/>
              <a:t>⇒右</a:t>
            </a:r>
            <a:r>
              <a:rPr lang="ja-JP" altLang="en-US" sz="2000" dirty="0"/>
              <a:t>クリック</a:t>
            </a:r>
            <a:r>
              <a:rPr lang="ja-JP" altLang="en-US" sz="2000" dirty="0" smtClean="0"/>
              <a:t>してアップグレードアイテム</a:t>
            </a:r>
            <a:r>
              <a:rPr lang="ja-JP" altLang="en-US" sz="2000" dirty="0"/>
              <a:t>の追加。</a:t>
            </a:r>
            <a:br>
              <a:rPr lang="ja-JP" altLang="en-US" sz="2000" dirty="0"/>
            </a:br>
            <a:r>
              <a:rPr lang="ja-JP" altLang="en-US" sz="2000" dirty="0" smtClean="0"/>
              <a:t>・最大</a:t>
            </a:r>
            <a:r>
              <a:rPr lang="ja-JP" altLang="en-US" sz="2000" dirty="0"/>
              <a:t>バージョンに、最新のバージョンが入っていることを確認する</a:t>
            </a:r>
            <a:r>
              <a:rPr lang="ja-JP" altLang="en-US" sz="2000" dirty="0" smtClean="0"/>
              <a:t>。</a:t>
            </a:r>
            <a:endParaRPr lang="en-US" altLang="ja-JP" sz="2000" dirty="0" smtClean="0"/>
          </a:p>
          <a:p>
            <a:r>
              <a:rPr kumimoji="1" lang="ja-JP" altLang="en-US" sz="2000" dirty="0" smtClean="0"/>
              <a:t>・バージョンは</a:t>
            </a:r>
            <a:r>
              <a:rPr kumimoji="1" lang="en-US" altLang="ja-JP" sz="2000" dirty="0" smtClean="0"/>
              <a:t>.(</a:t>
            </a:r>
            <a:r>
              <a:rPr kumimoji="1" lang="ja-JP" altLang="en-US" sz="2000" dirty="0" smtClean="0"/>
              <a:t>ドット</a:t>
            </a:r>
            <a:r>
              <a:rPr kumimoji="1" lang="en-US" altLang="ja-JP" sz="2000" dirty="0" smtClean="0"/>
              <a:t>)</a:t>
            </a:r>
            <a:r>
              <a:rPr kumimoji="1" lang="ja-JP" altLang="en-US" sz="2000" dirty="0" smtClean="0"/>
              <a:t>で区切られた数値の上位</a:t>
            </a:r>
            <a:r>
              <a:rPr lang="ja-JP" altLang="en-US" sz="2000" dirty="0" smtClean="0"/>
              <a:t>二つが以前にインストールされているものより大きいものでなければならない。</a:t>
            </a:r>
            <a:endParaRPr lang="en-US" altLang="ja-JP" sz="2000" dirty="0" smtClean="0"/>
          </a:p>
          <a:p>
            <a:pPr algn="ctr"/>
            <a:r>
              <a:rPr kumimoji="1" lang="en-US" altLang="ja-JP" sz="2000" dirty="0" smtClean="0"/>
              <a:t>【</a:t>
            </a:r>
            <a:r>
              <a:rPr kumimoji="1" lang="ja-JP" altLang="en-US" sz="2000" dirty="0" smtClean="0"/>
              <a:t>バグに関して</a:t>
            </a:r>
            <a:r>
              <a:rPr kumimoji="1" lang="en-US" altLang="ja-JP" sz="2000" dirty="0" smtClean="0"/>
              <a:t>】</a:t>
            </a:r>
          </a:p>
          <a:p>
            <a:r>
              <a:rPr lang="ja-JP" altLang="en-US" sz="2000" dirty="0" smtClean="0"/>
              <a:t>・</a:t>
            </a:r>
            <a:r>
              <a:rPr lang="en-US" altLang="ja-JP" sz="2000" dirty="0" err="1" smtClean="0"/>
              <a:t>InstallShield</a:t>
            </a:r>
            <a:r>
              <a:rPr lang="ja-JP" altLang="en-US" sz="2000" dirty="0" err="1" smtClean="0"/>
              <a:t>には</a:t>
            </a:r>
            <a:r>
              <a:rPr lang="ja-JP" altLang="en-US" sz="2000" dirty="0" smtClean="0"/>
              <a:t>バグが多い。以下のサイト以外にもバグがあるので、目を通しておくと良い</a:t>
            </a:r>
            <a:endParaRPr lang="en-US" altLang="ja-JP" sz="2000" dirty="0" smtClean="0"/>
          </a:p>
          <a:p>
            <a:r>
              <a:rPr lang="en-US" altLang="ja-JP" sz="2000" dirty="0" smtClean="0">
                <a:hlinkClick r:id="rId2"/>
              </a:rPr>
              <a:t>http://www.kanadea.com/installer/old_bugs.htm</a:t>
            </a:r>
            <a:endParaRPr lang="ja-JP" altLang="en-US"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1438022"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10</a:t>
            </a:r>
            <a:endParaRPr lang="ja-JP" altLang="en-US" sz="2000" dirty="0"/>
          </a:p>
        </p:txBody>
      </p:sp>
      <p:sp>
        <p:nvSpPr>
          <p:cNvPr id="7" name="テキスト ボックス 6"/>
          <p:cNvSpPr txBox="1"/>
          <p:nvPr/>
        </p:nvSpPr>
        <p:spPr>
          <a:xfrm>
            <a:off x="4247964" y="3244334"/>
            <a:ext cx="648072" cy="369332"/>
          </a:xfrm>
          <a:prstGeom prst="rect">
            <a:avLst/>
          </a:prstGeom>
          <a:noFill/>
        </p:spPr>
        <p:txBody>
          <a:bodyPr wrap="square" rtlCol="0">
            <a:spAutoFit/>
          </a:bodyPr>
          <a:lstStyle/>
          <a:p>
            <a:pPr algn="ctr"/>
            <a:r>
              <a:rPr kumimoji="1" lang="en-US" altLang="ja-JP" dirty="0" smtClean="0"/>
              <a:t>EOF</a:t>
            </a:r>
            <a:endParaRPr kumimoji="1" lang="ja-JP"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819811"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15:</a:t>
            </a:r>
            <a:r>
              <a:rPr lang="ja-JP" altLang="en-US" sz="2000" dirty="0" smtClean="0"/>
              <a:t>一般情報</a:t>
            </a:r>
            <a:r>
              <a:rPr lang="en-US" altLang="ja-JP" sz="2000" dirty="0" smtClean="0"/>
              <a:t>(3)</a:t>
            </a:r>
            <a:endParaRPr lang="ja-JP" altLang="en-US" sz="2000" dirty="0"/>
          </a:p>
        </p:txBody>
      </p:sp>
      <p:pic>
        <p:nvPicPr>
          <p:cNvPr id="15362" name="Picture 2" descr="C:\Users\0048005897\InstallShieldLecture\InstallShieldImage\15.PNG"/>
          <p:cNvPicPr>
            <a:picLocks noChangeAspect="1" noChangeArrowheads="1"/>
          </p:cNvPicPr>
          <p:nvPr/>
        </p:nvPicPr>
        <p:blipFill>
          <a:blip r:embed="rId2" cstate="print"/>
          <a:srcRect/>
          <a:stretch>
            <a:fillRect/>
          </a:stretch>
        </p:blipFill>
        <p:spPr bwMode="auto">
          <a:xfrm>
            <a:off x="107504" y="1124744"/>
            <a:ext cx="7315200" cy="4423410"/>
          </a:xfrm>
          <a:prstGeom prst="rect">
            <a:avLst/>
          </a:prstGeom>
          <a:noFill/>
        </p:spPr>
      </p:pic>
      <p:sp>
        <p:nvSpPr>
          <p:cNvPr id="7" name="角丸四角形 6"/>
          <p:cNvSpPr/>
          <p:nvPr/>
        </p:nvSpPr>
        <p:spPr>
          <a:xfrm>
            <a:off x="1619672" y="3789040"/>
            <a:ext cx="2160240" cy="288032"/>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9" name="角丸四角形 8"/>
          <p:cNvSpPr/>
          <p:nvPr/>
        </p:nvSpPr>
        <p:spPr>
          <a:xfrm>
            <a:off x="1619672" y="4077072"/>
            <a:ext cx="2232248" cy="864096"/>
          </a:xfrm>
          <a:prstGeom prst="round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0" name="直線矢印コネクタ 9"/>
          <p:cNvCxnSpPr>
            <a:stCxn id="11" idx="1"/>
            <a:endCxn id="7" idx="3"/>
          </p:cNvCxnSpPr>
          <p:nvPr/>
        </p:nvCxnSpPr>
        <p:spPr>
          <a:xfrm rot="10800000" flipV="1">
            <a:off x="3779912" y="3429000"/>
            <a:ext cx="1296144" cy="5040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5076056" y="3152001"/>
            <a:ext cx="3960440" cy="553998"/>
          </a:xfrm>
          <a:prstGeom prst="rect">
            <a:avLst/>
          </a:prstGeom>
          <a:solidFill>
            <a:schemeClr val="bg1"/>
          </a:solidFill>
          <a:ln>
            <a:solidFill>
              <a:srgbClr val="FF0000"/>
            </a:solidFill>
          </a:ln>
        </p:spPr>
        <p:txBody>
          <a:bodyPr wrap="square" rtlCol="0">
            <a:spAutoFit/>
          </a:bodyPr>
          <a:lstStyle/>
          <a:p>
            <a:r>
              <a:rPr lang="ja-JP" altLang="en-US" sz="1500" dirty="0" smtClean="0"/>
              <a:t>・</a:t>
            </a:r>
            <a:r>
              <a:rPr lang="en-US" altLang="ja-JP" sz="1500" dirty="0" smtClean="0"/>
              <a:t>”</a:t>
            </a:r>
            <a:r>
              <a:rPr lang="ja-JP" altLang="en-US" sz="1500" dirty="0" smtClean="0"/>
              <a:t>プログラムの追加と削除</a:t>
            </a:r>
            <a:r>
              <a:rPr lang="en-US" altLang="ja-JP" sz="1500" dirty="0" smtClean="0"/>
              <a:t>”</a:t>
            </a:r>
            <a:r>
              <a:rPr lang="ja-JP" altLang="en-US" sz="1500" dirty="0" smtClean="0"/>
              <a:t>でボタンを表示するか設定する。</a:t>
            </a:r>
            <a:endParaRPr lang="en-US" altLang="ja-JP" sz="1500" dirty="0" smtClean="0"/>
          </a:p>
        </p:txBody>
      </p:sp>
      <p:sp>
        <p:nvSpPr>
          <p:cNvPr id="13" name="テキスト ボックス 12"/>
          <p:cNvSpPr txBox="1"/>
          <p:nvPr/>
        </p:nvSpPr>
        <p:spPr>
          <a:xfrm>
            <a:off x="5076056" y="3789040"/>
            <a:ext cx="3960440" cy="784830"/>
          </a:xfrm>
          <a:prstGeom prst="rect">
            <a:avLst/>
          </a:prstGeom>
          <a:solidFill>
            <a:schemeClr val="bg1"/>
          </a:solidFill>
          <a:ln>
            <a:solidFill>
              <a:srgbClr val="FF0000"/>
            </a:solidFill>
          </a:ln>
        </p:spPr>
        <p:txBody>
          <a:bodyPr wrap="square" rtlCol="0">
            <a:spAutoFit/>
          </a:bodyPr>
          <a:lstStyle/>
          <a:p>
            <a:r>
              <a:rPr lang="ja-JP" altLang="en-US" sz="1500" dirty="0" smtClean="0"/>
              <a:t>・</a:t>
            </a:r>
            <a:r>
              <a:rPr lang="en-US" altLang="ja-JP" sz="1500" dirty="0" smtClean="0"/>
              <a:t>”</a:t>
            </a:r>
            <a:r>
              <a:rPr lang="ja-JP" altLang="en-US" sz="1500" dirty="0" smtClean="0"/>
              <a:t>プログラムの追加と削除</a:t>
            </a:r>
            <a:r>
              <a:rPr lang="en-US" altLang="ja-JP" sz="1500" dirty="0" smtClean="0"/>
              <a:t>”</a:t>
            </a:r>
            <a:r>
              <a:rPr lang="ja-JP" altLang="en-US" sz="1500" dirty="0" smtClean="0"/>
              <a:t>で表示する情報を設定する。全て設定しなくても、必要な部分だけ設定すればよい。</a:t>
            </a:r>
            <a:endParaRPr lang="en-US" altLang="ja-JP" sz="1500" dirty="0" smtClean="0"/>
          </a:p>
        </p:txBody>
      </p:sp>
      <p:cxnSp>
        <p:nvCxnSpPr>
          <p:cNvPr id="14" name="直線矢印コネクタ 13"/>
          <p:cNvCxnSpPr>
            <a:stCxn id="13" idx="1"/>
            <a:endCxn id="9" idx="3"/>
          </p:cNvCxnSpPr>
          <p:nvPr/>
        </p:nvCxnSpPr>
        <p:spPr>
          <a:xfrm rot="10800000" flipV="1">
            <a:off x="3851920" y="4181454"/>
            <a:ext cx="1224136" cy="32766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ストライプ矢印 16"/>
          <p:cNvSpPr/>
          <p:nvPr/>
        </p:nvSpPr>
        <p:spPr>
          <a:xfrm rot="5400000">
            <a:off x="1979712" y="6021288"/>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819811"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16:</a:t>
            </a:r>
            <a:r>
              <a:rPr lang="ja-JP" altLang="en-US" sz="2000" dirty="0" smtClean="0"/>
              <a:t>一般情報</a:t>
            </a:r>
            <a:r>
              <a:rPr lang="en-US" altLang="ja-JP" sz="2000" dirty="0" smtClean="0"/>
              <a:t>(4)</a:t>
            </a:r>
            <a:endParaRPr lang="ja-JP" altLang="en-US" sz="2000" dirty="0"/>
          </a:p>
        </p:txBody>
      </p:sp>
      <p:pic>
        <p:nvPicPr>
          <p:cNvPr id="16386" name="Picture 2" descr="C:\Users\0048005897\InstallShieldLecture\InstallShieldImage\15-a.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935501"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17:</a:t>
            </a:r>
            <a:r>
              <a:rPr lang="ja-JP" altLang="en-US" sz="2000" dirty="0" smtClean="0"/>
              <a:t>セットアップのデザイン</a:t>
            </a:r>
            <a:endParaRPr lang="ja-JP" altLang="en-US" sz="2000" dirty="0"/>
          </a:p>
        </p:txBody>
      </p:sp>
      <p:pic>
        <p:nvPicPr>
          <p:cNvPr id="17410" name="Picture 2" descr="C:\Users\0048005897\InstallShieldLecture\InstallShieldImage\16-a.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2699792" y="1556792"/>
            <a:ext cx="1224136" cy="23042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9" idx="0"/>
            <a:endCxn id="7" idx="2"/>
          </p:cNvCxnSpPr>
          <p:nvPr/>
        </p:nvCxnSpPr>
        <p:spPr>
          <a:xfrm rot="5400000" flipH="1" flipV="1">
            <a:off x="2429762" y="3987062"/>
            <a:ext cx="1008112" cy="75608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107504" y="4869160"/>
            <a:ext cx="4896544" cy="1477328"/>
          </a:xfrm>
          <a:prstGeom prst="rect">
            <a:avLst/>
          </a:prstGeom>
          <a:noFill/>
          <a:ln>
            <a:solidFill>
              <a:srgbClr val="FF0000"/>
            </a:solidFill>
          </a:ln>
        </p:spPr>
        <p:txBody>
          <a:bodyPr wrap="square" rtlCol="0">
            <a:spAutoFit/>
          </a:bodyPr>
          <a:lstStyle/>
          <a:p>
            <a:r>
              <a:rPr lang="ja-JP" altLang="en-US" sz="1500" dirty="0" smtClean="0">
                <a:solidFill>
                  <a:srgbClr val="FF0000"/>
                </a:solidFill>
              </a:rPr>
              <a:t>・エンドユーザーから見たセットアップのデザインを編集する</a:t>
            </a:r>
            <a:endParaRPr lang="en-US" altLang="ja-JP" sz="1500" dirty="0" smtClean="0">
              <a:solidFill>
                <a:srgbClr val="FF0000"/>
              </a:solidFill>
            </a:endParaRPr>
          </a:p>
          <a:p>
            <a:r>
              <a:rPr lang="ja-JP" altLang="en-US" sz="1500" dirty="0" smtClean="0">
                <a:solidFill>
                  <a:srgbClr val="FF0000"/>
                </a:solidFill>
              </a:rPr>
              <a:t>・ここで編集された設定はコンポーネントにも反映される</a:t>
            </a:r>
            <a:endParaRPr lang="en-US" altLang="ja-JP" sz="1500" dirty="0" smtClean="0">
              <a:solidFill>
                <a:srgbClr val="FF0000"/>
              </a:solidFill>
            </a:endParaRPr>
          </a:p>
          <a:p>
            <a:r>
              <a:rPr lang="ja-JP" altLang="en-US" sz="1500" dirty="0" smtClean="0"/>
              <a:t>・プロジェクトアシスタントで追加したファイルに応じて自動的にセットアップのデザインが作成されている。</a:t>
            </a:r>
            <a:endParaRPr lang="en-US" altLang="ja-JP" sz="1500" dirty="0" smtClean="0"/>
          </a:p>
          <a:p>
            <a:r>
              <a:rPr kumimoji="1" lang="ja-JP" altLang="en-US" sz="1500" dirty="0" smtClean="0"/>
              <a:t>・何度もインストーラを出す場合や、デザインを管理したい場合、細かく設定した場合はここで編集する。</a:t>
            </a:r>
            <a:endParaRPr kumimoji="1" lang="en-US" altLang="ja-JP" sz="1500" dirty="0" smtClean="0"/>
          </a:p>
        </p:txBody>
      </p:sp>
      <p:sp>
        <p:nvSpPr>
          <p:cNvPr id="14" name="角丸四角形 13"/>
          <p:cNvSpPr/>
          <p:nvPr/>
        </p:nvSpPr>
        <p:spPr>
          <a:xfrm>
            <a:off x="3995936" y="1556792"/>
            <a:ext cx="3600400" cy="280831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5" name="直線矢印コネクタ 14"/>
          <p:cNvCxnSpPr>
            <a:stCxn id="16" idx="0"/>
            <a:endCxn id="14" idx="2"/>
          </p:cNvCxnSpPr>
          <p:nvPr/>
        </p:nvCxnSpPr>
        <p:spPr>
          <a:xfrm rot="16200000" flipV="1">
            <a:off x="6156176" y="4005064"/>
            <a:ext cx="504056" cy="12241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5076056" y="4869160"/>
            <a:ext cx="3888432" cy="553998"/>
          </a:xfrm>
          <a:prstGeom prst="rect">
            <a:avLst/>
          </a:prstGeom>
          <a:noFill/>
          <a:ln>
            <a:solidFill>
              <a:srgbClr val="FF0000"/>
            </a:solidFill>
          </a:ln>
        </p:spPr>
        <p:txBody>
          <a:bodyPr wrap="square" rtlCol="0">
            <a:spAutoFit/>
          </a:bodyPr>
          <a:lstStyle/>
          <a:p>
            <a:r>
              <a:rPr lang="ja-JP" altLang="en-US" sz="1500" dirty="0" smtClean="0"/>
              <a:t>・それぞれのファイルやレジストリ、ショートカットの設定を編集する。</a:t>
            </a:r>
            <a:endParaRPr kumimoji="1" lang="en-US" altLang="ja-JP" sz="15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052246"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18:</a:t>
            </a:r>
            <a:r>
              <a:rPr lang="ja-JP" altLang="en-US" sz="2000" dirty="0" smtClean="0"/>
              <a:t>コンポーネント</a:t>
            </a:r>
            <a:endParaRPr lang="ja-JP" altLang="en-US" sz="2000" dirty="0"/>
          </a:p>
        </p:txBody>
      </p:sp>
      <p:pic>
        <p:nvPicPr>
          <p:cNvPr id="18434" name="Picture 2" descr="C:\Users\0048005897\InstallShieldLecture\InstallShieldImage\17-a.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テキスト ボックス 6"/>
          <p:cNvSpPr txBox="1"/>
          <p:nvPr/>
        </p:nvSpPr>
        <p:spPr>
          <a:xfrm>
            <a:off x="2123728" y="5085184"/>
            <a:ext cx="4896544" cy="1477328"/>
          </a:xfrm>
          <a:prstGeom prst="rect">
            <a:avLst/>
          </a:prstGeom>
          <a:noFill/>
          <a:ln>
            <a:solidFill>
              <a:srgbClr val="FF0000"/>
            </a:solidFill>
          </a:ln>
        </p:spPr>
        <p:txBody>
          <a:bodyPr wrap="square" rtlCol="0">
            <a:spAutoFit/>
          </a:bodyPr>
          <a:lstStyle/>
          <a:p>
            <a:r>
              <a:rPr lang="ja-JP" altLang="en-US" sz="1500" dirty="0" smtClean="0">
                <a:solidFill>
                  <a:srgbClr val="FF0000"/>
                </a:solidFill>
              </a:rPr>
              <a:t>・開発者から見たセットアップのデザインを編集する</a:t>
            </a:r>
            <a:endParaRPr lang="en-US" altLang="ja-JP" sz="1500" dirty="0" smtClean="0">
              <a:solidFill>
                <a:srgbClr val="FF0000"/>
              </a:solidFill>
            </a:endParaRPr>
          </a:p>
          <a:p>
            <a:r>
              <a:rPr lang="ja-JP" altLang="en-US" sz="1500" dirty="0" smtClean="0">
                <a:solidFill>
                  <a:srgbClr val="FF0000"/>
                </a:solidFill>
              </a:rPr>
              <a:t>・ここで編集された設定はコンポーネントにも反映される</a:t>
            </a:r>
            <a:endParaRPr lang="en-US" altLang="ja-JP" sz="1500" dirty="0" smtClean="0">
              <a:solidFill>
                <a:srgbClr val="FF0000"/>
              </a:solidFill>
            </a:endParaRPr>
          </a:p>
          <a:p>
            <a:r>
              <a:rPr lang="ja-JP" altLang="en-US" sz="1500" dirty="0" smtClean="0"/>
              <a:t>・プロジェクトアシスタントで追加したファイルに応じて自動的にコンポーネントが作成されている。</a:t>
            </a:r>
            <a:endParaRPr lang="en-US" altLang="ja-JP" sz="1500" dirty="0" smtClean="0"/>
          </a:p>
          <a:p>
            <a:r>
              <a:rPr kumimoji="1" lang="ja-JP" altLang="en-US" sz="1500" dirty="0" smtClean="0"/>
              <a:t>・何度もインストーラを出す場合や、デザインを管理したい場合、細かく設定した場合はここで編集する。</a:t>
            </a:r>
            <a:endParaRPr kumimoji="1" lang="en-US" altLang="ja-JP" sz="1500" dirty="0" smtClean="0"/>
          </a:p>
        </p:txBody>
      </p:sp>
      <p:sp>
        <p:nvSpPr>
          <p:cNvPr id="11" name="角丸四角形 10"/>
          <p:cNvSpPr/>
          <p:nvPr/>
        </p:nvSpPr>
        <p:spPr>
          <a:xfrm>
            <a:off x="2699792" y="1556792"/>
            <a:ext cx="1224136" cy="19442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2" name="直線矢印コネクタ 11"/>
          <p:cNvCxnSpPr>
            <a:stCxn id="7" idx="0"/>
            <a:endCxn id="11" idx="2"/>
          </p:cNvCxnSpPr>
          <p:nvPr/>
        </p:nvCxnSpPr>
        <p:spPr>
          <a:xfrm rot="16200000" flipV="1">
            <a:off x="3149842" y="3663026"/>
            <a:ext cx="1584176" cy="12601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480248"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19:</a:t>
            </a:r>
            <a:r>
              <a:rPr lang="ja-JP" altLang="en-US" sz="2000" dirty="0" smtClean="0"/>
              <a:t>ファイルとフォルダ</a:t>
            </a:r>
            <a:endParaRPr lang="ja-JP" altLang="en-US" sz="2000" dirty="0"/>
          </a:p>
        </p:txBody>
      </p:sp>
      <p:pic>
        <p:nvPicPr>
          <p:cNvPr id="19458" name="Picture 2" descr="C:\Users\0048005897\InstallShieldLecture\InstallShieldImage\18.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19459" name="Picture 3" descr="C:\Users\0048005897\InstallShieldLecture\InstallShieldImage\18-a.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テキスト ボックス 6"/>
          <p:cNvSpPr txBox="1"/>
          <p:nvPr/>
        </p:nvSpPr>
        <p:spPr>
          <a:xfrm>
            <a:off x="179512" y="4437112"/>
            <a:ext cx="7200800" cy="1015663"/>
          </a:xfrm>
          <a:prstGeom prst="rect">
            <a:avLst/>
          </a:prstGeom>
          <a:noFill/>
          <a:ln>
            <a:solidFill>
              <a:srgbClr val="FF0000"/>
            </a:solidFill>
          </a:ln>
        </p:spPr>
        <p:txBody>
          <a:bodyPr wrap="square" rtlCol="0">
            <a:spAutoFit/>
          </a:bodyPr>
          <a:lstStyle/>
          <a:p>
            <a:r>
              <a:rPr lang="ja-JP" altLang="en-US" sz="1500" dirty="0" smtClean="0"/>
              <a:t>・プロジェクトアシスタントで設定したディレクトリ構成とファイル構成がここに表示</a:t>
            </a:r>
            <a:r>
              <a:rPr lang="ja-JP" altLang="en-US" sz="1500" dirty="0"/>
              <a:t>される</a:t>
            </a:r>
            <a:r>
              <a:rPr lang="ja-JP" altLang="en-US" sz="1500" dirty="0" smtClean="0"/>
              <a:t>。</a:t>
            </a:r>
            <a:endParaRPr lang="en-US" altLang="ja-JP" sz="1500" dirty="0" smtClean="0"/>
          </a:p>
          <a:p>
            <a:r>
              <a:rPr kumimoji="1" lang="ja-JP" altLang="en-US" sz="1500" dirty="0" smtClean="0"/>
              <a:t>・ここから直接編集することもできる。</a:t>
            </a:r>
            <a:endParaRPr kumimoji="1" lang="en-US" altLang="ja-JP" sz="1500" dirty="0" smtClean="0"/>
          </a:p>
          <a:p>
            <a:r>
              <a:rPr lang="ja-JP" altLang="en-US" sz="1500" dirty="0" smtClean="0"/>
              <a:t>・キーファイルの設定はここからしないといけない。</a:t>
            </a:r>
            <a:endParaRPr lang="en-US" altLang="ja-JP" sz="1500" dirty="0" smtClean="0"/>
          </a:p>
          <a:p>
            <a:r>
              <a:rPr kumimoji="1" lang="ja-JP" altLang="en-US" sz="1500" dirty="0" smtClean="0"/>
              <a:t>・キーファイルについては後述する。</a:t>
            </a:r>
            <a:endParaRPr kumimoji="1" lang="en-US" altLang="ja-JP" sz="1500" dirty="0" smtClean="0"/>
          </a:p>
        </p:txBody>
      </p:sp>
      <p:sp>
        <p:nvSpPr>
          <p:cNvPr id="8" name="角丸四角形 7"/>
          <p:cNvSpPr/>
          <p:nvPr/>
        </p:nvSpPr>
        <p:spPr>
          <a:xfrm>
            <a:off x="899592" y="2348880"/>
            <a:ext cx="1008112" cy="12961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9" name="直線矢印コネクタ 8"/>
          <p:cNvCxnSpPr>
            <a:stCxn id="7" idx="0"/>
            <a:endCxn id="8" idx="2"/>
          </p:cNvCxnSpPr>
          <p:nvPr/>
        </p:nvCxnSpPr>
        <p:spPr>
          <a:xfrm rot="16200000" flipV="1">
            <a:off x="2195736" y="2852936"/>
            <a:ext cx="792088" cy="23762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角丸四角形 18"/>
          <p:cNvSpPr/>
          <p:nvPr/>
        </p:nvSpPr>
        <p:spPr>
          <a:xfrm>
            <a:off x="1979712" y="2348880"/>
            <a:ext cx="2376264" cy="12961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22" name="直線矢印コネクタ 21"/>
          <p:cNvCxnSpPr>
            <a:stCxn id="7" idx="0"/>
            <a:endCxn id="19" idx="2"/>
          </p:cNvCxnSpPr>
          <p:nvPr/>
        </p:nvCxnSpPr>
        <p:spPr>
          <a:xfrm rot="16200000" flipV="1">
            <a:off x="3077834" y="3735034"/>
            <a:ext cx="792088" cy="6120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 name="ストライプ矢印 31"/>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880725"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20:</a:t>
            </a:r>
            <a:r>
              <a:rPr lang="ja-JP" altLang="en-US" sz="2000" dirty="0" smtClean="0"/>
              <a:t>ショートカット</a:t>
            </a:r>
            <a:endParaRPr lang="ja-JP" altLang="en-US" sz="2000" dirty="0"/>
          </a:p>
        </p:txBody>
      </p:sp>
      <p:pic>
        <p:nvPicPr>
          <p:cNvPr id="20482" name="Picture 2" descr="C:\Users\0048005897\InstallShieldLecture\InstallShieldImage\19.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テキスト ボックス 6"/>
          <p:cNvSpPr txBox="1"/>
          <p:nvPr/>
        </p:nvSpPr>
        <p:spPr>
          <a:xfrm>
            <a:off x="755576" y="5229200"/>
            <a:ext cx="7200800" cy="1015663"/>
          </a:xfrm>
          <a:prstGeom prst="rect">
            <a:avLst/>
          </a:prstGeom>
          <a:noFill/>
          <a:ln>
            <a:solidFill>
              <a:srgbClr val="FF0000"/>
            </a:solidFill>
          </a:ln>
        </p:spPr>
        <p:txBody>
          <a:bodyPr wrap="square" rtlCol="0">
            <a:spAutoFit/>
          </a:bodyPr>
          <a:lstStyle/>
          <a:p>
            <a:r>
              <a:rPr lang="ja-JP" altLang="en-US" sz="1500" dirty="0" smtClean="0"/>
              <a:t>・プロジェクトアシスタントで設定したショートカットが自動的に登録される。</a:t>
            </a:r>
            <a:endParaRPr lang="en-US" altLang="ja-JP" sz="1500" dirty="0" smtClean="0"/>
          </a:p>
          <a:p>
            <a:r>
              <a:rPr kumimoji="1" lang="ja-JP" altLang="en-US" sz="1500" dirty="0" smtClean="0"/>
              <a:t>・プロジェクトアシスタントで設定したショートカットを</a:t>
            </a:r>
            <a:r>
              <a:rPr lang="ja-JP" altLang="en-US" sz="1500" dirty="0" smtClean="0"/>
              <a:t>削除してもここでは、</a:t>
            </a:r>
            <a:r>
              <a:rPr lang="ja-JP" altLang="en-US" sz="1500" dirty="0" smtClean="0">
                <a:solidFill>
                  <a:srgbClr val="FF0000"/>
                </a:solidFill>
              </a:rPr>
              <a:t>その削除したショートカットが置かれるはずであったフォルダが自動的に作られているため</a:t>
            </a:r>
            <a:r>
              <a:rPr lang="ja-JP" altLang="en-US" sz="1500" dirty="0" smtClean="0"/>
              <a:t>、不要ならば削除しなければならない。</a:t>
            </a:r>
            <a:endParaRPr lang="en-US" altLang="ja-JP" sz="1500" dirty="0" smtClean="0"/>
          </a:p>
        </p:txBody>
      </p:sp>
      <p:sp>
        <p:nvSpPr>
          <p:cNvPr id="8" name="角丸四角形 7"/>
          <p:cNvSpPr/>
          <p:nvPr/>
        </p:nvSpPr>
        <p:spPr>
          <a:xfrm>
            <a:off x="2699792" y="1772816"/>
            <a:ext cx="1584176" cy="28803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9" name="直線矢印コネクタ 8"/>
          <p:cNvCxnSpPr>
            <a:stCxn id="7" idx="0"/>
            <a:endCxn id="8" idx="2"/>
          </p:cNvCxnSpPr>
          <p:nvPr/>
        </p:nvCxnSpPr>
        <p:spPr>
          <a:xfrm rot="16200000" flipV="1">
            <a:off x="3635896" y="4509120"/>
            <a:ext cx="576064" cy="86409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2544094"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21:</a:t>
            </a:r>
            <a:r>
              <a:rPr lang="ja-JP" altLang="en-US" sz="2000" dirty="0" smtClean="0"/>
              <a:t>レジストリ</a:t>
            </a:r>
            <a:endParaRPr lang="ja-JP" altLang="en-US" sz="2000" dirty="0"/>
          </a:p>
        </p:txBody>
      </p:sp>
      <p:pic>
        <p:nvPicPr>
          <p:cNvPr id="21506" name="Picture 2" descr="C:\Users\0048005897\InstallShieldLecture\InstallShieldImage\20.PNG"/>
          <p:cNvPicPr>
            <a:picLocks noChangeAspect="1" noChangeArrowheads="1"/>
          </p:cNvPicPr>
          <p:nvPr/>
        </p:nvPicPr>
        <p:blipFill>
          <a:blip r:embed="rId2" cstate="print"/>
          <a:srcRect/>
          <a:stretch>
            <a:fillRect/>
          </a:stretch>
        </p:blipFill>
        <p:spPr bwMode="auto">
          <a:xfrm>
            <a:off x="107504" y="1124744"/>
            <a:ext cx="4267200" cy="2580323"/>
          </a:xfrm>
          <a:prstGeom prst="rect">
            <a:avLst/>
          </a:prstGeom>
          <a:noFill/>
        </p:spPr>
      </p:pic>
      <p:pic>
        <p:nvPicPr>
          <p:cNvPr id="21507" name="Picture 3" descr="C:\Users\0048005897\InstallShieldLecture\InstallShieldImage\20-a.PNG"/>
          <p:cNvPicPr>
            <a:picLocks noChangeAspect="1" noChangeArrowheads="1"/>
          </p:cNvPicPr>
          <p:nvPr/>
        </p:nvPicPr>
        <p:blipFill>
          <a:blip r:embed="rId3" cstate="print"/>
          <a:srcRect/>
          <a:stretch>
            <a:fillRect/>
          </a:stretch>
        </p:blipFill>
        <p:spPr bwMode="auto">
          <a:xfrm>
            <a:off x="4788024" y="1124744"/>
            <a:ext cx="4267200" cy="2580323"/>
          </a:xfrm>
          <a:prstGeom prst="rect">
            <a:avLst/>
          </a:prstGeom>
          <a:noFill/>
        </p:spPr>
      </p:pic>
      <p:sp>
        <p:nvSpPr>
          <p:cNvPr id="7" name="ストライプ矢印 6"/>
          <p:cNvSpPr/>
          <p:nvPr/>
        </p:nvSpPr>
        <p:spPr>
          <a:xfrm>
            <a:off x="4391980" y="2204864"/>
            <a:ext cx="360040" cy="360040"/>
          </a:xfrm>
          <a:prstGeom prst="stripedRightArrow">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179512" y="5301208"/>
            <a:ext cx="3816424" cy="323165"/>
          </a:xfrm>
          <a:prstGeom prst="rect">
            <a:avLst/>
          </a:prstGeom>
          <a:noFill/>
          <a:ln>
            <a:solidFill>
              <a:srgbClr val="FF0000"/>
            </a:solidFill>
          </a:ln>
        </p:spPr>
        <p:txBody>
          <a:bodyPr wrap="square" rtlCol="0">
            <a:spAutoFit/>
          </a:bodyPr>
          <a:lstStyle/>
          <a:p>
            <a:r>
              <a:rPr lang="ja-JP" altLang="en-US" sz="1500" dirty="0" smtClean="0"/>
              <a:t>・追加するレジストリのディレクトリを設定する</a:t>
            </a:r>
            <a:endParaRPr kumimoji="1" lang="en-US" altLang="ja-JP" sz="1500" dirty="0" smtClean="0"/>
          </a:p>
        </p:txBody>
      </p:sp>
      <p:sp>
        <p:nvSpPr>
          <p:cNvPr id="9" name="角丸四角形 8"/>
          <p:cNvSpPr/>
          <p:nvPr/>
        </p:nvSpPr>
        <p:spPr>
          <a:xfrm>
            <a:off x="899592" y="2348880"/>
            <a:ext cx="1008112" cy="12961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10" name="直線矢印コネクタ 9"/>
          <p:cNvCxnSpPr>
            <a:stCxn id="8" idx="0"/>
            <a:endCxn id="9" idx="2"/>
          </p:cNvCxnSpPr>
          <p:nvPr/>
        </p:nvCxnSpPr>
        <p:spPr>
          <a:xfrm rot="16200000" flipV="1">
            <a:off x="917594" y="4131078"/>
            <a:ext cx="1656184" cy="68407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角丸四角形 10"/>
          <p:cNvSpPr/>
          <p:nvPr/>
        </p:nvSpPr>
        <p:spPr>
          <a:xfrm>
            <a:off x="1979712" y="2348880"/>
            <a:ext cx="2304256" cy="129614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テキスト ボックス 13"/>
          <p:cNvSpPr txBox="1"/>
          <p:nvPr/>
        </p:nvSpPr>
        <p:spPr>
          <a:xfrm>
            <a:off x="2573778" y="4437112"/>
            <a:ext cx="3996444" cy="323165"/>
          </a:xfrm>
          <a:prstGeom prst="rect">
            <a:avLst/>
          </a:prstGeom>
          <a:noFill/>
          <a:ln>
            <a:solidFill>
              <a:srgbClr val="FF0000"/>
            </a:solidFill>
          </a:ln>
        </p:spPr>
        <p:txBody>
          <a:bodyPr wrap="square" rtlCol="0">
            <a:spAutoFit/>
          </a:bodyPr>
          <a:lstStyle/>
          <a:p>
            <a:r>
              <a:rPr lang="ja-JP" altLang="en-US" sz="1500" dirty="0" smtClean="0"/>
              <a:t>・コンテキストメニューからレジストリを追加する。</a:t>
            </a:r>
            <a:endParaRPr kumimoji="1" lang="en-US" altLang="ja-JP" sz="1500" dirty="0" smtClean="0"/>
          </a:p>
        </p:txBody>
      </p:sp>
      <p:cxnSp>
        <p:nvCxnSpPr>
          <p:cNvPr id="15" name="直線矢印コネクタ 14"/>
          <p:cNvCxnSpPr>
            <a:stCxn id="14" idx="0"/>
            <a:endCxn id="11" idx="2"/>
          </p:cNvCxnSpPr>
          <p:nvPr/>
        </p:nvCxnSpPr>
        <p:spPr>
          <a:xfrm rot="16200000" flipV="1">
            <a:off x="3455876" y="3320988"/>
            <a:ext cx="792088" cy="14401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54868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dk1"/>
          </a:lnRef>
          <a:fillRef idx="3">
            <a:schemeClr val="dk1"/>
          </a:fillRef>
          <a:effectRef idx="3">
            <a:schemeClr val="dk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948264" y="116632"/>
            <a:ext cx="2088232" cy="369332"/>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r>
              <a:rPr lang="en-US" altLang="ja-JP" dirty="0" err="1" smtClean="0">
                <a:solidFill>
                  <a:srgbClr val="FF0000"/>
                </a:solidFill>
              </a:rPr>
              <a:t>InstallShieldLecture</a:t>
            </a:r>
            <a:endParaRPr kumimoji="1" lang="ja-JP" altLang="en-US" dirty="0">
              <a:solidFill>
                <a:srgbClr val="FF0000"/>
              </a:solidFill>
            </a:endParaRPr>
          </a:p>
        </p:txBody>
      </p:sp>
      <p:sp>
        <p:nvSpPr>
          <p:cNvPr id="6" name="正方形/長方形 5"/>
          <p:cNvSpPr/>
          <p:nvPr/>
        </p:nvSpPr>
        <p:spPr>
          <a:xfrm>
            <a:off x="107504" y="620688"/>
            <a:ext cx="3041025" cy="40011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r>
              <a:rPr lang="en-US" altLang="ja-JP" sz="2000" dirty="0" smtClean="0"/>
              <a:t>PROCESS 22:</a:t>
            </a:r>
            <a:r>
              <a:rPr lang="ja-JP" altLang="en-US" sz="2000" dirty="0" smtClean="0"/>
              <a:t>アップグレード</a:t>
            </a:r>
            <a:endParaRPr lang="ja-JP" altLang="en-US" sz="2000" dirty="0"/>
          </a:p>
        </p:txBody>
      </p:sp>
      <p:pic>
        <p:nvPicPr>
          <p:cNvPr id="22530" name="Picture 2" descr="C:\Users\0048005897\InstallShieldLecture\InstallShieldImage\21.PNG"/>
          <p:cNvPicPr>
            <a:picLocks noChangeAspect="1" noChangeArrowheads="1"/>
          </p:cNvPicPr>
          <p:nvPr/>
        </p:nvPicPr>
        <p:blipFill>
          <a:blip r:embed="rId2" cstate="print"/>
          <a:srcRect/>
          <a:stretch>
            <a:fillRect/>
          </a:stretch>
        </p:blipFill>
        <p:spPr bwMode="auto">
          <a:xfrm>
            <a:off x="1524000" y="1124744"/>
            <a:ext cx="6096000" cy="3686175"/>
          </a:xfrm>
          <a:prstGeom prst="rect">
            <a:avLst/>
          </a:prstGeom>
          <a:noFill/>
        </p:spPr>
      </p:pic>
      <p:sp>
        <p:nvSpPr>
          <p:cNvPr id="7" name="角丸四角形 6"/>
          <p:cNvSpPr/>
          <p:nvPr/>
        </p:nvSpPr>
        <p:spPr>
          <a:xfrm>
            <a:off x="4444752" y="1772816"/>
            <a:ext cx="2520280" cy="64807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cxnSp>
        <p:nvCxnSpPr>
          <p:cNvPr id="8" name="直線矢印コネクタ 7"/>
          <p:cNvCxnSpPr>
            <a:stCxn id="9" idx="0"/>
            <a:endCxn id="7" idx="1"/>
          </p:cNvCxnSpPr>
          <p:nvPr/>
        </p:nvCxnSpPr>
        <p:spPr>
          <a:xfrm rot="5400000" flipH="1" flipV="1">
            <a:off x="1664060" y="2520516"/>
            <a:ext cx="3204356" cy="23570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179512" y="5301208"/>
            <a:ext cx="3816424" cy="784830"/>
          </a:xfrm>
          <a:prstGeom prst="rect">
            <a:avLst/>
          </a:prstGeom>
          <a:noFill/>
          <a:ln>
            <a:solidFill>
              <a:srgbClr val="FF0000"/>
            </a:solidFill>
          </a:ln>
        </p:spPr>
        <p:txBody>
          <a:bodyPr wrap="square" rtlCol="0">
            <a:spAutoFit/>
          </a:bodyPr>
          <a:lstStyle/>
          <a:p>
            <a:r>
              <a:rPr lang="ja-JP" altLang="en-US" sz="1500" dirty="0" smtClean="0"/>
              <a:t>・メジャーアップグレードしたい場合、既に</a:t>
            </a:r>
            <a:r>
              <a:rPr lang="en-US" altLang="ja-JP" sz="1500" dirty="0" smtClean="0"/>
              <a:t>PC</a:t>
            </a:r>
            <a:r>
              <a:rPr lang="ja-JP" altLang="en-US" sz="1500" dirty="0" smtClean="0"/>
              <a:t>にインストールされているアプリケーションが所持しているアップグレードコードを設定する。</a:t>
            </a:r>
            <a:endParaRPr kumimoji="1" lang="en-US" altLang="ja-JP" sz="1500" dirty="0" smtClean="0"/>
          </a:p>
        </p:txBody>
      </p:sp>
      <p:sp>
        <p:nvSpPr>
          <p:cNvPr id="13" name="角丸四角形 12"/>
          <p:cNvSpPr/>
          <p:nvPr/>
        </p:nvSpPr>
        <p:spPr>
          <a:xfrm>
            <a:off x="4444752" y="2420888"/>
            <a:ext cx="2520280"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6" name="テキスト ボックス 15"/>
          <p:cNvSpPr txBox="1"/>
          <p:nvPr/>
        </p:nvSpPr>
        <p:spPr>
          <a:xfrm>
            <a:off x="4283968" y="5301208"/>
            <a:ext cx="4248472" cy="1015663"/>
          </a:xfrm>
          <a:prstGeom prst="rect">
            <a:avLst/>
          </a:prstGeom>
          <a:noFill/>
          <a:ln>
            <a:solidFill>
              <a:srgbClr val="FF0000"/>
            </a:solidFill>
          </a:ln>
        </p:spPr>
        <p:txBody>
          <a:bodyPr wrap="square" rtlCol="0">
            <a:spAutoFit/>
          </a:bodyPr>
          <a:lstStyle/>
          <a:p>
            <a:r>
              <a:rPr lang="ja-JP" altLang="en-US" sz="1500" dirty="0" smtClean="0"/>
              <a:t>・アップグレードしたい製品バージョンの範囲を設定する。</a:t>
            </a:r>
            <a:endParaRPr lang="en-US" altLang="ja-JP" sz="1500" dirty="0" smtClean="0"/>
          </a:p>
          <a:p>
            <a:r>
              <a:rPr kumimoji="1" lang="ja-JP" altLang="en-US" sz="1500" dirty="0" smtClean="0"/>
              <a:t>この時</a:t>
            </a:r>
            <a:r>
              <a:rPr kumimoji="1" lang="en-US" altLang="ja-JP" sz="1500" dirty="0" smtClean="0">
                <a:solidFill>
                  <a:srgbClr val="FF0000"/>
                </a:solidFill>
              </a:rPr>
              <a:t>.(</a:t>
            </a:r>
            <a:r>
              <a:rPr kumimoji="1" lang="ja-JP" altLang="en-US" sz="1500" dirty="0" smtClean="0">
                <a:solidFill>
                  <a:srgbClr val="FF0000"/>
                </a:solidFill>
              </a:rPr>
              <a:t>ドット</a:t>
            </a:r>
            <a:r>
              <a:rPr kumimoji="1" lang="en-US" altLang="ja-JP" sz="1500" dirty="0" smtClean="0">
                <a:solidFill>
                  <a:srgbClr val="FF0000"/>
                </a:solidFill>
              </a:rPr>
              <a:t>)</a:t>
            </a:r>
            <a:r>
              <a:rPr kumimoji="1" lang="ja-JP" altLang="en-US" sz="1500" dirty="0" smtClean="0">
                <a:solidFill>
                  <a:srgbClr val="FF0000"/>
                </a:solidFill>
              </a:rPr>
              <a:t>で区切られた数値の先頭から二つしかアップグレードに使用されない</a:t>
            </a:r>
            <a:r>
              <a:rPr kumimoji="1" lang="ja-JP" altLang="en-US" sz="1500" dirty="0" smtClean="0"/>
              <a:t>ので注意が必要。</a:t>
            </a:r>
            <a:endParaRPr kumimoji="1" lang="en-US" altLang="ja-JP" sz="1500" dirty="0" smtClean="0"/>
          </a:p>
        </p:txBody>
      </p:sp>
      <p:cxnSp>
        <p:nvCxnSpPr>
          <p:cNvPr id="17" name="直線矢印コネクタ 16"/>
          <p:cNvCxnSpPr>
            <a:stCxn id="16" idx="0"/>
            <a:endCxn id="13" idx="2"/>
          </p:cNvCxnSpPr>
          <p:nvPr/>
        </p:nvCxnSpPr>
        <p:spPr>
          <a:xfrm rot="16200000" flipV="1">
            <a:off x="5012432" y="3905436"/>
            <a:ext cx="2088232" cy="70331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749</Words>
  <Application>Microsoft Office PowerPoint</Application>
  <PresentationFormat>画面に合わせる (4:3)</PresentationFormat>
  <Paragraphs>78</Paragraphs>
  <Slides>16</Slides>
  <Notes>0</Notes>
  <HiddenSlides>0</HiddenSlides>
  <MMClips>0</MMClips>
  <ScaleCrop>false</ScaleCrop>
  <HeadingPairs>
    <vt:vector size="4" baseType="variant">
      <vt:variant>
        <vt:lpstr>テーマ</vt:lpstr>
      </vt:variant>
      <vt:variant>
        <vt:i4>1</vt:i4>
      </vt:variant>
      <vt:variant>
        <vt:lpstr>スライド タイトル</vt:lpstr>
      </vt:variant>
      <vt:variant>
        <vt:i4>16</vt:i4>
      </vt:variant>
    </vt:vector>
  </HeadingPairs>
  <TitlesOfParts>
    <vt:vector size="17" baseType="lpstr">
      <vt:lpstr>Office テーマ</vt:lpstr>
      <vt:lpstr>スライド 1</vt:lpstr>
      <vt:lpstr>スライド 2</vt:lpstr>
      <vt:lpstr>スライド 3</vt:lpstr>
      <vt:lpstr>スライド 4</vt:lpstr>
      <vt:lpstr>スライド 5</vt:lpstr>
      <vt:lpstr>スライド 6</vt:lpstr>
      <vt:lpstr>スライド 7</vt:lpstr>
      <vt:lpstr>スライド 8</vt:lpstr>
      <vt:lpstr>スライド 9</vt:lpstr>
      <vt:lpstr>スライド 10</vt:lpstr>
      <vt:lpstr>スライド 11</vt:lpstr>
      <vt:lpstr>スライド 12</vt:lpstr>
      <vt:lpstr>スライド 13</vt:lpstr>
      <vt:lpstr>スライド 14</vt:lpstr>
      <vt:lpstr>スライド 15</vt:lpstr>
      <vt:lpstr>スライド 16</vt:lpstr>
    </vt:vector>
  </TitlesOfParts>
  <Company>Sony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齋藤佑輔</dc:creator>
  <cp:lastModifiedBy>齋藤佑輔</cp:lastModifiedBy>
  <cp:revision>49</cp:revision>
  <dcterms:created xsi:type="dcterms:W3CDTF">2010-10-05T00:13:48Z</dcterms:created>
  <dcterms:modified xsi:type="dcterms:W3CDTF">2011-04-18T00:54:51Z</dcterms:modified>
</cp:coreProperties>
</file>